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2" r:id="rId2"/>
    <p:sldId id="262" r:id="rId3"/>
    <p:sldId id="263" r:id="rId4"/>
    <p:sldId id="274" r:id="rId5"/>
    <p:sldId id="269" r:id="rId6"/>
    <p:sldId id="270" r:id="rId7"/>
    <p:sldId id="261" r:id="rId8"/>
    <p:sldId id="259" r:id="rId9"/>
    <p:sldId id="260" r:id="rId10"/>
    <p:sldId id="264" r:id="rId11"/>
    <p:sldId id="265" r:id="rId12"/>
    <p:sldId id="266" r:id="rId13"/>
    <p:sldId id="268" r:id="rId14"/>
    <p:sldId id="271" r:id="rId15"/>
  </p:sldIdLst>
  <p:sldSz cx="9144000" cy="5143500" type="screen16x9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7714" autoAdjust="0"/>
  </p:normalViewPr>
  <p:slideViewPr>
    <p:cSldViewPr>
      <p:cViewPr>
        <p:scale>
          <a:sx n="140" d="100"/>
          <a:sy n="140" d="100"/>
        </p:scale>
        <p:origin x="-720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B6BE3-4BD2-4AA9-8885-C4634F5238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355D8B3-5816-4305-A170-327A6ADD0617}">
      <dgm:prSet phldrT="[Tekst]" phldr="1"/>
      <dgm:spPr/>
      <dgm:t>
        <a:bodyPr/>
        <a:lstStyle/>
        <a:p>
          <a:endParaRPr lang="pl-PL" dirty="0"/>
        </a:p>
      </dgm:t>
    </dgm:pt>
    <dgm:pt modelId="{27C17A4A-38CD-4984-A801-CB0BA629F644}" type="parTrans" cxnId="{55AB5CE6-E4C4-4ED0-9E61-1C84BB0AAA5E}">
      <dgm:prSet/>
      <dgm:spPr/>
      <dgm:t>
        <a:bodyPr/>
        <a:lstStyle/>
        <a:p>
          <a:endParaRPr lang="pl-PL"/>
        </a:p>
      </dgm:t>
    </dgm:pt>
    <dgm:pt modelId="{969B99AA-5814-41A0-BC50-2F3889E7E769}" type="sibTrans" cxnId="{55AB5CE6-E4C4-4ED0-9E61-1C84BB0AAA5E}">
      <dgm:prSet/>
      <dgm:spPr/>
      <dgm:t>
        <a:bodyPr/>
        <a:lstStyle/>
        <a:p>
          <a:endParaRPr lang="pl-PL"/>
        </a:p>
      </dgm:t>
    </dgm:pt>
    <dgm:pt modelId="{50F41B74-3754-463F-BFEE-475B64CE421B}">
      <dgm:prSet phldrT="[Tekst]" phldr="1"/>
      <dgm:spPr/>
      <dgm:t>
        <a:bodyPr/>
        <a:lstStyle/>
        <a:p>
          <a:endParaRPr lang="pl-PL" dirty="0"/>
        </a:p>
      </dgm:t>
    </dgm:pt>
    <dgm:pt modelId="{1CB70DCD-887C-4DDC-8796-7B39FD89A927}" type="parTrans" cxnId="{3ED036DE-43EF-489A-8623-70D4F6C8EF17}">
      <dgm:prSet/>
      <dgm:spPr/>
      <dgm:t>
        <a:bodyPr/>
        <a:lstStyle/>
        <a:p>
          <a:endParaRPr lang="pl-PL"/>
        </a:p>
      </dgm:t>
    </dgm:pt>
    <dgm:pt modelId="{60A9AFB7-893A-4480-9EAB-7C8B6FBB472A}" type="sibTrans" cxnId="{3ED036DE-43EF-489A-8623-70D4F6C8EF17}">
      <dgm:prSet/>
      <dgm:spPr/>
      <dgm:t>
        <a:bodyPr/>
        <a:lstStyle/>
        <a:p>
          <a:endParaRPr lang="pl-PL"/>
        </a:p>
      </dgm:t>
    </dgm:pt>
    <dgm:pt modelId="{86F3F8DE-4C9C-45B5-9D24-B7391B2123FD}">
      <dgm:prSet phldrT="[Tekst]"/>
      <dgm:spPr/>
      <dgm:t>
        <a:bodyPr/>
        <a:lstStyle/>
        <a:p>
          <a:r>
            <a:rPr lang="pl-PL" dirty="0" smtClean="0">
              <a:solidFill>
                <a:srgbClr val="1F497D"/>
              </a:solidFill>
            </a:rPr>
            <a:t>przejęcie dotychczasowych należności, zobowiązań, praw i obowiązków KZGW, RZGW, </a:t>
          </a:r>
          <a:r>
            <a:rPr lang="pl-PL" dirty="0" err="1" smtClean="0">
              <a:solidFill>
                <a:srgbClr val="1F497D"/>
              </a:solidFill>
            </a:rPr>
            <a:t>ZMiUW</a:t>
          </a:r>
          <a:r>
            <a:rPr lang="pl-PL" dirty="0" smtClean="0">
              <a:solidFill>
                <a:srgbClr val="1F497D"/>
              </a:solidFill>
            </a:rPr>
            <a:t> i samorządów. </a:t>
          </a:r>
          <a:endParaRPr lang="pl-PL" dirty="0"/>
        </a:p>
      </dgm:t>
    </dgm:pt>
    <dgm:pt modelId="{EB9730FF-D598-442D-AD7E-71E21C6265C5}" type="parTrans" cxnId="{125972EB-F73B-4FCC-81C4-63BFD77C40C1}">
      <dgm:prSet/>
      <dgm:spPr/>
      <dgm:t>
        <a:bodyPr/>
        <a:lstStyle/>
        <a:p>
          <a:endParaRPr lang="pl-PL"/>
        </a:p>
      </dgm:t>
    </dgm:pt>
    <dgm:pt modelId="{46A3A724-D97E-4E2B-8EC3-51D497CC15D4}" type="sibTrans" cxnId="{125972EB-F73B-4FCC-81C4-63BFD77C40C1}">
      <dgm:prSet/>
      <dgm:spPr/>
      <dgm:t>
        <a:bodyPr/>
        <a:lstStyle/>
        <a:p>
          <a:endParaRPr lang="pl-PL"/>
        </a:p>
      </dgm:t>
    </dgm:pt>
    <dgm:pt modelId="{C117E945-55CC-4293-823E-1E7B2EF3F3DB}">
      <dgm:prSet phldrT="[Tekst]"/>
      <dgm:spPr/>
      <dgm:t>
        <a:bodyPr/>
        <a:lstStyle/>
        <a:p>
          <a:r>
            <a:rPr lang="pl-PL" dirty="0" smtClean="0">
              <a:solidFill>
                <a:srgbClr val="1F497D"/>
              </a:solidFill>
            </a:rPr>
            <a:t>powstanie na podstawie ustawy z dnia 20 lipca 2017 r. – Prawo wodne dla zapewnienia sprawniejszego zarządzania zasobami wodnymi.</a:t>
          </a:r>
          <a:endParaRPr lang="pl-PL" dirty="0"/>
        </a:p>
      </dgm:t>
    </dgm:pt>
    <dgm:pt modelId="{0E17B9A1-59F3-4796-9F5E-744A66B38138}" type="sibTrans" cxnId="{EAB73C24-5608-40C6-ABC4-385BDBFC51B9}">
      <dgm:prSet/>
      <dgm:spPr/>
      <dgm:t>
        <a:bodyPr/>
        <a:lstStyle/>
        <a:p>
          <a:endParaRPr lang="pl-PL"/>
        </a:p>
      </dgm:t>
    </dgm:pt>
    <dgm:pt modelId="{899A3F0D-ADE0-4A81-B77F-022A144567F6}" type="parTrans" cxnId="{EAB73C24-5608-40C6-ABC4-385BDBFC51B9}">
      <dgm:prSet/>
      <dgm:spPr/>
      <dgm:t>
        <a:bodyPr/>
        <a:lstStyle/>
        <a:p>
          <a:endParaRPr lang="pl-PL"/>
        </a:p>
      </dgm:t>
    </dgm:pt>
    <dgm:pt modelId="{F92D8C97-D777-4C4E-B86B-FD757BA34B74}" type="pres">
      <dgm:prSet presAssocID="{961B6BE3-4BD2-4AA9-8885-C4634F5238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5C6DAF2-EBBB-43C4-81E2-EC57813E1A8C}" type="pres">
      <dgm:prSet presAssocID="{5355D8B3-5816-4305-A170-327A6ADD0617}" presName="composite" presStyleCnt="0"/>
      <dgm:spPr/>
    </dgm:pt>
    <dgm:pt modelId="{FB3FE716-3A8C-4DCE-BF1A-AD840E33625C}" type="pres">
      <dgm:prSet presAssocID="{5355D8B3-5816-4305-A170-327A6ADD061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9CFD21-64C9-4F2D-A2D1-660A32DE0F59}" type="pres">
      <dgm:prSet presAssocID="{5355D8B3-5816-4305-A170-327A6ADD061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536D18-92AF-4309-93B5-9DC3BF52DB9E}" type="pres">
      <dgm:prSet presAssocID="{969B99AA-5814-41A0-BC50-2F3889E7E769}" presName="sp" presStyleCnt="0"/>
      <dgm:spPr/>
    </dgm:pt>
    <dgm:pt modelId="{C5C0F1EB-79FF-40EB-82E5-6C0B5D46BCD6}" type="pres">
      <dgm:prSet presAssocID="{50F41B74-3754-463F-BFEE-475B64CE421B}" presName="composite" presStyleCnt="0"/>
      <dgm:spPr/>
    </dgm:pt>
    <dgm:pt modelId="{31A2E3F7-F0F4-42FC-B279-CC243136D7A4}" type="pres">
      <dgm:prSet presAssocID="{50F41B74-3754-463F-BFEE-475B64CE421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6F5B18-C8B4-4883-AB50-D2B767791D04}" type="pres">
      <dgm:prSet presAssocID="{50F41B74-3754-463F-BFEE-475B64CE421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B73C24-5608-40C6-ABC4-385BDBFC51B9}" srcId="{5355D8B3-5816-4305-A170-327A6ADD0617}" destId="{C117E945-55CC-4293-823E-1E7B2EF3F3DB}" srcOrd="0" destOrd="0" parTransId="{899A3F0D-ADE0-4A81-B77F-022A144567F6}" sibTransId="{0E17B9A1-59F3-4796-9F5E-744A66B38138}"/>
    <dgm:cxn modelId="{55AB5CE6-E4C4-4ED0-9E61-1C84BB0AAA5E}" srcId="{961B6BE3-4BD2-4AA9-8885-C4634F52381C}" destId="{5355D8B3-5816-4305-A170-327A6ADD0617}" srcOrd="0" destOrd="0" parTransId="{27C17A4A-38CD-4984-A801-CB0BA629F644}" sibTransId="{969B99AA-5814-41A0-BC50-2F3889E7E769}"/>
    <dgm:cxn modelId="{597F56B7-25B5-4CA2-AC53-26FEAC2A4BDD}" type="presOf" srcId="{5355D8B3-5816-4305-A170-327A6ADD0617}" destId="{FB3FE716-3A8C-4DCE-BF1A-AD840E33625C}" srcOrd="0" destOrd="0" presId="urn:microsoft.com/office/officeart/2005/8/layout/chevron2"/>
    <dgm:cxn modelId="{E32FA947-4DA1-4E16-A549-D86ED2409FF0}" type="presOf" srcId="{C117E945-55CC-4293-823E-1E7B2EF3F3DB}" destId="{849CFD21-64C9-4F2D-A2D1-660A32DE0F59}" srcOrd="0" destOrd="0" presId="urn:microsoft.com/office/officeart/2005/8/layout/chevron2"/>
    <dgm:cxn modelId="{3ED036DE-43EF-489A-8623-70D4F6C8EF17}" srcId="{961B6BE3-4BD2-4AA9-8885-C4634F52381C}" destId="{50F41B74-3754-463F-BFEE-475B64CE421B}" srcOrd="1" destOrd="0" parTransId="{1CB70DCD-887C-4DDC-8796-7B39FD89A927}" sibTransId="{60A9AFB7-893A-4480-9EAB-7C8B6FBB472A}"/>
    <dgm:cxn modelId="{17AA1BE0-3968-46EC-B6A2-4536F1573E2E}" type="presOf" srcId="{50F41B74-3754-463F-BFEE-475B64CE421B}" destId="{31A2E3F7-F0F4-42FC-B279-CC243136D7A4}" srcOrd="0" destOrd="0" presId="urn:microsoft.com/office/officeart/2005/8/layout/chevron2"/>
    <dgm:cxn modelId="{F12D6D9A-74D2-4E12-8C7C-ACA88C9CFE96}" type="presOf" srcId="{86F3F8DE-4C9C-45B5-9D24-B7391B2123FD}" destId="{696F5B18-C8B4-4883-AB50-D2B767791D04}" srcOrd="0" destOrd="0" presId="urn:microsoft.com/office/officeart/2005/8/layout/chevron2"/>
    <dgm:cxn modelId="{125972EB-F73B-4FCC-81C4-63BFD77C40C1}" srcId="{50F41B74-3754-463F-BFEE-475B64CE421B}" destId="{86F3F8DE-4C9C-45B5-9D24-B7391B2123FD}" srcOrd="0" destOrd="0" parTransId="{EB9730FF-D598-442D-AD7E-71E21C6265C5}" sibTransId="{46A3A724-D97E-4E2B-8EC3-51D497CC15D4}"/>
    <dgm:cxn modelId="{E325A5F9-3EA5-424B-B895-167F7447BCDE}" type="presOf" srcId="{961B6BE3-4BD2-4AA9-8885-C4634F52381C}" destId="{F92D8C97-D777-4C4E-B86B-FD757BA34B74}" srcOrd="0" destOrd="0" presId="urn:microsoft.com/office/officeart/2005/8/layout/chevron2"/>
    <dgm:cxn modelId="{988555BC-786F-440E-AAFF-DE216FEA7A42}" type="presParOf" srcId="{F92D8C97-D777-4C4E-B86B-FD757BA34B74}" destId="{45C6DAF2-EBBB-43C4-81E2-EC57813E1A8C}" srcOrd="0" destOrd="0" presId="urn:microsoft.com/office/officeart/2005/8/layout/chevron2"/>
    <dgm:cxn modelId="{500090DE-E043-4111-B8FC-4FFC2278D75E}" type="presParOf" srcId="{45C6DAF2-EBBB-43C4-81E2-EC57813E1A8C}" destId="{FB3FE716-3A8C-4DCE-BF1A-AD840E33625C}" srcOrd="0" destOrd="0" presId="urn:microsoft.com/office/officeart/2005/8/layout/chevron2"/>
    <dgm:cxn modelId="{26C0AA34-33E9-49ED-8FE4-FE770F7DE31E}" type="presParOf" srcId="{45C6DAF2-EBBB-43C4-81E2-EC57813E1A8C}" destId="{849CFD21-64C9-4F2D-A2D1-660A32DE0F59}" srcOrd="1" destOrd="0" presId="urn:microsoft.com/office/officeart/2005/8/layout/chevron2"/>
    <dgm:cxn modelId="{A7344FC3-E99F-4573-ACBA-72A96E2E10DD}" type="presParOf" srcId="{F92D8C97-D777-4C4E-B86B-FD757BA34B74}" destId="{E7536D18-92AF-4309-93B5-9DC3BF52DB9E}" srcOrd="1" destOrd="0" presId="urn:microsoft.com/office/officeart/2005/8/layout/chevron2"/>
    <dgm:cxn modelId="{D6B42E35-F0D5-44AA-A654-4F394CBF043D}" type="presParOf" srcId="{F92D8C97-D777-4C4E-B86B-FD757BA34B74}" destId="{C5C0F1EB-79FF-40EB-82E5-6C0B5D46BCD6}" srcOrd="2" destOrd="0" presId="urn:microsoft.com/office/officeart/2005/8/layout/chevron2"/>
    <dgm:cxn modelId="{DD42D9C2-ED6A-4A0D-BD16-436B50680840}" type="presParOf" srcId="{C5C0F1EB-79FF-40EB-82E5-6C0B5D46BCD6}" destId="{31A2E3F7-F0F4-42FC-B279-CC243136D7A4}" srcOrd="0" destOrd="0" presId="urn:microsoft.com/office/officeart/2005/8/layout/chevron2"/>
    <dgm:cxn modelId="{53D5BACA-FA96-4A1E-9CF3-7335B24B430C}" type="presParOf" srcId="{C5C0F1EB-79FF-40EB-82E5-6C0B5D46BCD6}" destId="{696F5B18-C8B4-4883-AB50-D2B767791D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47E34-56DC-4D3E-9298-0259479E1AB1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187EEAB-A647-4E73-A502-D77AD2DB9D8F}">
      <dgm:prSet/>
      <dgm:spPr/>
      <dgm:t>
        <a:bodyPr/>
        <a:lstStyle/>
        <a:p>
          <a:pPr rtl="0"/>
          <a:r>
            <a:rPr lang="pl-PL" b="1" dirty="0" smtClean="0"/>
            <a:t>PGW WP RZGW we Wrocławiu</a:t>
          </a:r>
          <a:endParaRPr lang="pl-PL" b="1" dirty="0"/>
        </a:p>
      </dgm:t>
    </dgm:pt>
    <dgm:pt modelId="{603CF904-9264-4BC3-92C8-78DD6C74964F}" type="parTrans" cxnId="{26E729E3-68CF-4089-9651-BB5F89D5CB8B}">
      <dgm:prSet/>
      <dgm:spPr/>
      <dgm:t>
        <a:bodyPr/>
        <a:lstStyle/>
        <a:p>
          <a:endParaRPr lang="pl-PL"/>
        </a:p>
      </dgm:t>
    </dgm:pt>
    <dgm:pt modelId="{DF84E0D3-F303-4FEA-9FF7-90C98E484AEF}" type="sibTrans" cxnId="{26E729E3-68CF-4089-9651-BB5F89D5CB8B}">
      <dgm:prSet/>
      <dgm:spPr/>
      <dgm:t>
        <a:bodyPr/>
        <a:lstStyle/>
        <a:p>
          <a:endParaRPr lang="pl-PL"/>
        </a:p>
      </dgm:t>
    </dgm:pt>
    <dgm:pt modelId="{BCDCC3F6-C85C-41A3-9ED4-2C391ADC0061}">
      <dgm:prSet/>
      <dgm:spPr/>
      <dgm:t>
        <a:bodyPr/>
        <a:lstStyle/>
        <a:p>
          <a:pPr rtl="0"/>
          <a:r>
            <a:rPr lang="pl-PL" dirty="0" smtClean="0"/>
            <a:t>7 Zarządów Zlewni</a:t>
          </a:r>
          <a:endParaRPr lang="pl-PL" dirty="0"/>
        </a:p>
      </dgm:t>
    </dgm:pt>
    <dgm:pt modelId="{94FEAD35-8894-4CA1-9C18-5F76CBD471AC}" type="parTrans" cxnId="{7C790A4F-04F6-4F33-ABBE-31612B0510BD}">
      <dgm:prSet/>
      <dgm:spPr/>
      <dgm:t>
        <a:bodyPr/>
        <a:lstStyle/>
        <a:p>
          <a:endParaRPr lang="pl-PL"/>
        </a:p>
      </dgm:t>
    </dgm:pt>
    <dgm:pt modelId="{3F591640-041D-433E-B266-FDB13FBD49FB}" type="sibTrans" cxnId="{7C790A4F-04F6-4F33-ABBE-31612B0510BD}">
      <dgm:prSet/>
      <dgm:spPr/>
      <dgm:t>
        <a:bodyPr/>
        <a:lstStyle/>
        <a:p>
          <a:endParaRPr lang="pl-PL"/>
        </a:p>
      </dgm:t>
    </dgm:pt>
    <dgm:pt modelId="{31ECA7E7-BD43-4AE2-AEFE-B9606FBA8FB3}">
      <dgm:prSet/>
      <dgm:spPr/>
      <dgm:t>
        <a:bodyPr/>
        <a:lstStyle/>
        <a:p>
          <a:pPr rtl="0"/>
          <a:r>
            <a:rPr lang="pl-PL" dirty="0" smtClean="0"/>
            <a:t>45 Nadzorów Wodnych</a:t>
          </a:r>
          <a:endParaRPr lang="pl-PL" dirty="0"/>
        </a:p>
      </dgm:t>
    </dgm:pt>
    <dgm:pt modelId="{F0D36765-62D2-4C9D-A7C5-B21D061300E7}" type="parTrans" cxnId="{2C5349B1-8AD5-4424-9845-E8E3463B868C}">
      <dgm:prSet/>
      <dgm:spPr/>
      <dgm:t>
        <a:bodyPr/>
        <a:lstStyle/>
        <a:p>
          <a:endParaRPr lang="pl-PL"/>
        </a:p>
      </dgm:t>
    </dgm:pt>
    <dgm:pt modelId="{2335A467-2549-420F-9F48-3E8A78EC6D60}" type="sibTrans" cxnId="{2C5349B1-8AD5-4424-9845-E8E3463B868C}">
      <dgm:prSet/>
      <dgm:spPr/>
      <dgm:t>
        <a:bodyPr/>
        <a:lstStyle/>
        <a:p>
          <a:endParaRPr lang="pl-PL"/>
        </a:p>
      </dgm:t>
    </dgm:pt>
    <dgm:pt modelId="{65FF332C-967F-4197-BE41-17026CBC895F}">
      <dgm:prSet/>
      <dgm:spPr/>
      <dgm:t>
        <a:bodyPr/>
        <a:lstStyle/>
        <a:p>
          <a:pPr rtl="0"/>
          <a:r>
            <a:rPr lang="pl-PL" dirty="0" smtClean="0"/>
            <a:t>830 pracowników</a:t>
          </a:r>
          <a:endParaRPr lang="pl-PL" dirty="0"/>
        </a:p>
      </dgm:t>
    </dgm:pt>
    <dgm:pt modelId="{0D017A7C-BCAE-4A2C-B2A1-85CC0D4B6798}" type="parTrans" cxnId="{C905BCDD-7ACD-4B20-BD0F-E93ABB1E55DE}">
      <dgm:prSet/>
      <dgm:spPr/>
      <dgm:t>
        <a:bodyPr/>
        <a:lstStyle/>
        <a:p>
          <a:endParaRPr lang="pl-PL"/>
        </a:p>
      </dgm:t>
    </dgm:pt>
    <dgm:pt modelId="{6454CA7F-45E7-47F8-9491-775FFA15ED17}" type="sibTrans" cxnId="{C905BCDD-7ACD-4B20-BD0F-E93ABB1E55DE}">
      <dgm:prSet/>
      <dgm:spPr/>
      <dgm:t>
        <a:bodyPr/>
        <a:lstStyle/>
        <a:p>
          <a:endParaRPr lang="pl-PL"/>
        </a:p>
      </dgm:t>
    </dgm:pt>
    <dgm:pt modelId="{BC240209-FF95-41F0-BF53-4155EB4B00A8}" type="pres">
      <dgm:prSet presAssocID="{93A47E34-56DC-4D3E-9298-0259479E1A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C4EB8B3-EAEF-4604-A056-C402B24B5849}" type="pres">
      <dgm:prSet presAssocID="{8187EEAB-A647-4E73-A502-D77AD2DB9D8F}" presName="root" presStyleCnt="0"/>
      <dgm:spPr/>
    </dgm:pt>
    <dgm:pt modelId="{62EAF6D1-F90D-4CF9-8788-49CCE9B45E96}" type="pres">
      <dgm:prSet presAssocID="{8187EEAB-A647-4E73-A502-D77AD2DB9D8F}" presName="rootComposite" presStyleCnt="0"/>
      <dgm:spPr/>
    </dgm:pt>
    <dgm:pt modelId="{C08D98F3-1B50-41DA-AB76-C3612F2A2E1A}" type="pres">
      <dgm:prSet presAssocID="{8187EEAB-A647-4E73-A502-D77AD2DB9D8F}" presName="rootText" presStyleLbl="node1" presStyleIdx="0" presStyleCnt="1" custScaleX="205903" custLinFactNeighborX="6403" custLinFactNeighborY="-43625"/>
      <dgm:spPr/>
      <dgm:t>
        <a:bodyPr/>
        <a:lstStyle/>
        <a:p>
          <a:endParaRPr lang="pl-PL"/>
        </a:p>
      </dgm:t>
    </dgm:pt>
    <dgm:pt modelId="{A3B8C66E-6AA1-4DE7-A50B-2B3DA18B3392}" type="pres">
      <dgm:prSet presAssocID="{8187EEAB-A647-4E73-A502-D77AD2DB9D8F}" presName="rootConnector" presStyleLbl="node1" presStyleIdx="0" presStyleCnt="1"/>
      <dgm:spPr/>
      <dgm:t>
        <a:bodyPr/>
        <a:lstStyle/>
        <a:p>
          <a:endParaRPr lang="pl-PL"/>
        </a:p>
      </dgm:t>
    </dgm:pt>
    <dgm:pt modelId="{B0E0D3F4-D0A3-4D51-8E8C-1A22ED592AFD}" type="pres">
      <dgm:prSet presAssocID="{8187EEAB-A647-4E73-A502-D77AD2DB9D8F}" presName="childShape" presStyleCnt="0"/>
      <dgm:spPr/>
    </dgm:pt>
    <dgm:pt modelId="{88729B66-8025-4902-9EFD-8847C2F457BF}" type="pres">
      <dgm:prSet presAssocID="{94FEAD35-8894-4CA1-9C18-5F76CBD471AC}" presName="Name13" presStyleLbl="parChTrans1D2" presStyleIdx="0" presStyleCnt="3"/>
      <dgm:spPr/>
      <dgm:t>
        <a:bodyPr/>
        <a:lstStyle/>
        <a:p>
          <a:endParaRPr lang="pl-PL"/>
        </a:p>
      </dgm:t>
    </dgm:pt>
    <dgm:pt modelId="{4AE1E8E3-0C81-4C26-8A26-F492EE72BD6F}" type="pres">
      <dgm:prSet presAssocID="{BCDCC3F6-C85C-41A3-9ED4-2C391ADC0061}" presName="childText" presStyleLbl="bgAcc1" presStyleIdx="0" presStyleCnt="3" custScaleX="158124" custLinFactNeighborX="8003" custLinFactNeighborY="85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3FF189-674D-49CC-B1B1-5F665B816A86}" type="pres">
      <dgm:prSet presAssocID="{F0D36765-62D2-4C9D-A7C5-B21D061300E7}" presName="Name13" presStyleLbl="parChTrans1D2" presStyleIdx="1" presStyleCnt="3"/>
      <dgm:spPr/>
      <dgm:t>
        <a:bodyPr/>
        <a:lstStyle/>
        <a:p>
          <a:endParaRPr lang="pl-PL"/>
        </a:p>
      </dgm:t>
    </dgm:pt>
    <dgm:pt modelId="{C9A5C27B-2CE6-4B0C-ADDE-FCC90547808E}" type="pres">
      <dgm:prSet presAssocID="{31ECA7E7-BD43-4AE2-AEFE-B9606FBA8FB3}" presName="childText" presStyleLbl="bgAcc1" presStyleIdx="1" presStyleCnt="3" custScaleX="158124" custLinFactNeighborX="8003" custLinFactNeighborY="23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F0466E-30BD-47CA-8892-C167A3CA61EA}" type="pres">
      <dgm:prSet presAssocID="{0D017A7C-BCAE-4A2C-B2A1-85CC0D4B6798}" presName="Name13" presStyleLbl="parChTrans1D2" presStyleIdx="2" presStyleCnt="3"/>
      <dgm:spPr/>
      <dgm:t>
        <a:bodyPr/>
        <a:lstStyle/>
        <a:p>
          <a:endParaRPr lang="pl-PL"/>
        </a:p>
      </dgm:t>
    </dgm:pt>
    <dgm:pt modelId="{EB8AB71C-19FD-4560-AFB8-80C687A5EDCD}" type="pres">
      <dgm:prSet presAssocID="{65FF332C-967F-4197-BE41-17026CBC895F}" presName="childText" presStyleLbl="bgAcc1" presStyleIdx="2" presStyleCnt="3" custScaleX="159898" custLinFactNeighborX="5013" custLinFactNeighborY="1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C5349B1-8AD5-4424-9845-E8E3463B868C}" srcId="{8187EEAB-A647-4E73-A502-D77AD2DB9D8F}" destId="{31ECA7E7-BD43-4AE2-AEFE-B9606FBA8FB3}" srcOrd="1" destOrd="0" parTransId="{F0D36765-62D2-4C9D-A7C5-B21D061300E7}" sibTransId="{2335A467-2549-420F-9F48-3E8A78EC6D60}"/>
    <dgm:cxn modelId="{F314D7F4-D749-4835-8E16-48BC07FA053C}" type="presOf" srcId="{8187EEAB-A647-4E73-A502-D77AD2DB9D8F}" destId="{C08D98F3-1B50-41DA-AB76-C3612F2A2E1A}" srcOrd="0" destOrd="0" presId="urn:microsoft.com/office/officeart/2005/8/layout/hierarchy3"/>
    <dgm:cxn modelId="{0F8477E9-30A6-4CE1-91A8-7CE0A6BF2E73}" type="presOf" srcId="{0D017A7C-BCAE-4A2C-B2A1-85CC0D4B6798}" destId="{1DF0466E-30BD-47CA-8892-C167A3CA61EA}" srcOrd="0" destOrd="0" presId="urn:microsoft.com/office/officeart/2005/8/layout/hierarchy3"/>
    <dgm:cxn modelId="{C905BCDD-7ACD-4B20-BD0F-E93ABB1E55DE}" srcId="{8187EEAB-A647-4E73-A502-D77AD2DB9D8F}" destId="{65FF332C-967F-4197-BE41-17026CBC895F}" srcOrd="2" destOrd="0" parTransId="{0D017A7C-BCAE-4A2C-B2A1-85CC0D4B6798}" sibTransId="{6454CA7F-45E7-47F8-9491-775FFA15ED17}"/>
    <dgm:cxn modelId="{7C790A4F-04F6-4F33-ABBE-31612B0510BD}" srcId="{8187EEAB-A647-4E73-A502-D77AD2DB9D8F}" destId="{BCDCC3F6-C85C-41A3-9ED4-2C391ADC0061}" srcOrd="0" destOrd="0" parTransId="{94FEAD35-8894-4CA1-9C18-5F76CBD471AC}" sibTransId="{3F591640-041D-433E-B266-FDB13FBD49FB}"/>
    <dgm:cxn modelId="{E017B99F-C65F-42D8-8CBE-6C1F8FFD5011}" type="presOf" srcId="{8187EEAB-A647-4E73-A502-D77AD2DB9D8F}" destId="{A3B8C66E-6AA1-4DE7-A50B-2B3DA18B3392}" srcOrd="1" destOrd="0" presId="urn:microsoft.com/office/officeart/2005/8/layout/hierarchy3"/>
    <dgm:cxn modelId="{94142B64-0C98-4388-8E18-F7982F0B009A}" type="presOf" srcId="{31ECA7E7-BD43-4AE2-AEFE-B9606FBA8FB3}" destId="{C9A5C27B-2CE6-4B0C-ADDE-FCC90547808E}" srcOrd="0" destOrd="0" presId="urn:microsoft.com/office/officeart/2005/8/layout/hierarchy3"/>
    <dgm:cxn modelId="{71BBAF69-8968-4E08-9F08-24EE61C8A39B}" type="presOf" srcId="{F0D36765-62D2-4C9D-A7C5-B21D061300E7}" destId="{383FF189-674D-49CC-B1B1-5F665B816A86}" srcOrd="0" destOrd="0" presId="urn:microsoft.com/office/officeart/2005/8/layout/hierarchy3"/>
    <dgm:cxn modelId="{373440DD-6B60-498D-B732-78939450C116}" type="presOf" srcId="{BCDCC3F6-C85C-41A3-9ED4-2C391ADC0061}" destId="{4AE1E8E3-0C81-4C26-8A26-F492EE72BD6F}" srcOrd="0" destOrd="0" presId="urn:microsoft.com/office/officeart/2005/8/layout/hierarchy3"/>
    <dgm:cxn modelId="{26E729E3-68CF-4089-9651-BB5F89D5CB8B}" srcId="{93A47E34-56DC-4D3E-9298-0259479E1AB1}" destId="{8187EEAB-A647-4E73-A502-D77AD2DB9D8F}" srcOrd="0" destOrd="0" parTransId="{603CF904-9264-4BC3-92C8-78DD6C74964F}" sibTransId="{DF84E0D3-F303-4FEA-9FF7-90C98E484AEF}"/>
    <dgm:cxn modelId="{D557DDC8-27EB-43D7-9B3C-B1B3FD27B803}" type="presOf" srcId="{93A47E34-56DC-4D3E-9298-0259479E1AB1}" destId="{BC240209-FF95-41F0-BF53-4155EB4B00A8}" srcOrd="0" destOrd="0" presId="urn:microsoft.com/office/officeart/2005/8/layout/hierarchy3"/>
    <dgm:cxn modelId="{77368560-CE79-45E7-A63B-3ADB514C9014}" type="presOf" srcId="{65FF332C-967F-4197-BE41-17026CBC895F}" destId="{EB8AB71C-19FD-4560-AFB8-80C687A5EDCD}" srcOrd="0" destOrd="0" presId="urn:microsoft.com/office/officeart/2005/8/layout/hierarchy3"/>
    <dgm:cxn modelId="{6A77057A-0D1F-44C8-BD85-D6E8EEE2C1B9}" type="presOf" srcId="{94FEAD35-8894-4CA1-9C18-5F76CBD471AC}" destId="{88729B66-8025-4902-9EFD-8847C2F457BF}" srcOrd="0" destOrd="0" presId="urn:microsoft.com/office/officeart/2005/8/layout/hierarchy3"/>
    <dgm:cxn modelId="{4D38B844-ED6B-4AE0-85B6-E78F472B48D4}" type="presParOf" srcId="{BC240209-FF95-41F0-BF53-4155EB4B00A8}" destId="{5C4EB8B3-EAEF-4604-A056-C402B24B5849}" srcOrd="0" destOrd="0" presId="urn:microsoft.com/office/officeart/2005/8/layout/hierarchy3"/>
    <dgm:cxn modelId="{EB155189-77BB-4781-AA7A-EC19A730DA2F}" type="presParOf" srcId="{5C4EB8B3-EAEF-4604-A056-C402B24B5849}" destId="{62EAF6D1-F90D-4CF9-8788-49CCE9B45E96}" srcOrd="0" destOrd="0" presId="urn:microsoft.com/office/officeart/2005/8/layout/hierarchy3"/>
    <dgm:cxn modelId="{D087E6FF-C2DC-4B4A-A7A6-93BD73654822}" type="presParOf" srcId="{62EAF6D1-F90D-4CF9-8788-49CCE9B45E96}" destId="{C08D98F3-1B50-41DA-AB76-C3612F2A2E1A}" srcOrd="0" destOrd="0" presId="urn:microsoft.com/office/officeart/2005/8/layout/hierarchy3"/>
    <dgm:cxn modelId="{5967B955-5D49-4B31-97CB-6B8591404412}" type="presParOf" srcId="{62EAF6D1-F90D-4CF9-8788-49CCE9B45E96}" destId="{A3B8C66E-6AA1-4DE7-A50B-2B3DA18B3392}" srcOrd="1" destOrd="0" presId="urn:microsoft.com/office/officeart/2005/8/layout/hierarchy3"/>
    <dgm:cxn modelId="{BC770687-A05E-4F7B-A316-A84660AF4106}" type="presParOf" srcId="{5C4EB8B3-EAEF-4604-A056-C402B24B5849}" destId="{B0E0D3F4-D0A3-4D51-8E8C-1A22ED592AFD}" srcOrd="1" destOrd="0" presId="urn:microsoft.com/office/officeart/2005/8/layout/hierarchy3"/>
    <dgm:cxn modelId="{C683D764-1C5B-482E-A108-128002AAD8B8}" type="presParOf" srcId="{B0E0D3F4-D0A3-4D51-8E8C-1A22ED592AFD}" destId="{88729B66-8025-4902-9EFD-8847C2F457BF}" srcOrd="0" destOrd="0" presId="urn:microsoft.com/office/officeart/2005/8/layout/hierarchy3"/>
    <dgm:cxn modelId="{1F806CF1-495C-411E-B05F-ED9FD1B42F7A}" type="presParOf" srcId="{B0E0D3F4-D0A3-4D51-8E8C-1A22ED592AFD}" destId="{4AE1E8E3-0C81-4C26-8A26-F492EE72BD6F}" srcOrd="1" destOrd="0" presId="urn:microsoft.com/office/officeart/2005/8/layout/hierarchy3"/>
    <dgm:cxn modelId="{6A80043D-749A-443C-8B35-335131DC6691}" type="presParOf" srcId="{B0E0D3F4-D0A3-4D51-8E8C-1A22ED592AFD}" destId="{383FF189-674D-49CC-B1B1-5F665B816A86}" srcOrd="2" destOrd="0" presId="urn:microsoft.com/office/officeart/2005/8/layout/hierarchy3"/>
    <dgm:cxn modelId="{C2985385-62AE-4D51-A60C-4E5ED033E6EE}" type="presParOf" srcId="{B0E0D3F4-D0A3-4D51-8E8C-1A22ED592AFD}" destId="{C9A5C27B-2CE6-4B0C-ADDE-FCC90547808E}" srcOrd="3" destOrd="0" presId="urn:microsoft.com/office/officeart/2005/8/layout/hierarchy3"/>
    <dgm:cxn modelId="{7BFE1075-02D2-420C-A4A9-615895AB11C9}" type="presParOf" srcId="{B0E0D3F4-D0A3-4D51-8E8C-1A22ED592AFD}" destId="{1DF0466E-30BD-47CA-8892-C167A3CA61EA}" srcOrd="4" destOrd="0" presId="urn:microsoft.com/office/officeart/2005/8/layout/hierarchy3"/>
    <dgm:cxn modelId="{B60437B6-48E7-4A82-9BB5-62EBDC5A4194}" type="presParOf" srcId="{B0E0D3F4-D0A3-4D51-8E8C-1A22ED592AFD}" destId="{EB8AB71C-19FD-4560-AFB8-80C687A5EDC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C7469-D2D5-4947-B5BD-4B1FE57AA57D}" type="doc">
      <dgm:prSet loTypeId="urn:microsoft.com/office/officeart/2005/8/layout/lProcess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006B78D-6005-412B-B941-6627DF42F92C}">
      <dgm:prSet custT="1"/>
      <dgm:spPr>
        <a:solidFill>
          <a:srgbClr val="EAF6FA"/>
        </a:solidFill>
      </dgm:spPr>
      <dgm:t>
        <a:bodyPr/>
        <a:lstStyle/>
        <a:p>
          <a:pPr rtl="0"/>
          <a:r>
            <a:rPr lang="pl-PL" sz="1400" b="1" dirty="0" smtClean="0">
              <a:solidFill>
                <a:srgbClr val="00377B"/>
              </a:solidFill>
            </a:rPr>
            <a:t>Infrastruktura hydrotechniczna </a:t>
          </a:r>
        </a:p>
        <a:p>
          <a:pPr rtl="0"/>
          <a:r>
            <a:rPr lang="pl-PL" sz="1400" b="1" dirty="0" smtClean="0">
              <a:solidFill>
                <a:srgbClr val="00377B"/>
              </a:solidFill>
            </a:rPr>
            <a:t>o znaczeniu przeciwpowodziowym</a:t>
          </a:r>
          <a:r>
            <a:rPr lang="pl-PL" sz="1400" dirty="0" smtClean="0">
              <a:solidFill>
                <a:srgbClr val="00377B"/>
              </a:solidFill>
            </a:rPr>
            <a:t>:</a:t>
          </a:r>
          <a:endParaRPr lang="pl-PL" sz="1400" dirty="0">
            <a:solidFill>
              <a:srgbClr val="00377B"/>
            </a:solidFill>
          </a:endParaRPr>
        </a:p>
      </dgm:t>
    </dgm:pt>
    <dgm:pt modelId="{1A890AAC-9458-4910-92E3-7996CBD836F8}" type="parTrans" cxnId="{2C76339D-69BC-4B7B-A8B4-237B79F0A442}">
      <dgm:prSet/>
      <dgm:spPr/>
      <dgm:t>
        <a:bodyPr/>
        <a:lstStyle/>
        <a:p>
          <a:endParaRPr lang="pl-PL"/>
        </a:p>
      </dgm:t>
    </dgm:pt>
    <dgm:pt modelId="{4D83890D-0F45-4051-8047-1A0A29058C6B}" type="sibTrans" cxnId="{2C76339D-69BC-4B7B-A8B4-237B79F0A442}">
      <dgm:prSet/>
      <dgm:spPr/>
      <dgm:t>
        <a:bodyPr/>
        <a:lstStyle/>
        <a:p>
          <a:endParaRPr lang="pl-PL"/>
        </a:p>
      </dgm:t>
    </dgm:pt>
    <dgm:pt modelId="{02C39E8F-07E8-4AA3-BCCC-0FFA44AF2C76}">
      <dgm:prSet custT="1"/>
      <dgm:spPr>
        <a:gradFill flip="none" rotWithShape="0">
          <a:gsLst>
            <a:gs pos="0">
              <a:srgbClr val="00AFFB">
                <a:shade val="30000"/>
                <a:satMod val="115000"/>
              </a:srgbClr>
            </a:gs>
            <a:gs pos="50000">
              <a:srgbClr val="00AFFB">
                <a:shade val="67500"/>
                <a:satMod val="115000"/>
              </a:srgbClr>
            </a:gs>
            <a:gs pos="100000">
              <a:srgbClr val="00AFFB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l" rtl="0"/>
          <a:r>
            <a:rPr lang="pl-PL" sz="1200" dirty="0" smtClean="0">
              <a:solidFill>
                <a:schemeClr val="tx1"/>
              </a:solidFill>
            </a:rPr>
            <a:t>Rzeka Odra i jej dorzecze – </a:t>
          </a:r>
          <a:r>
            <a:rPr lang="pl-PL" sz="1200" b="1" dirty="0" smtClean="0">
              <a:solidFill>
                <a:schemeClr val="tx1"/>
              </a:solidFill>
            </a:rPr>
            <a:t>14 148,3 km</a:t>
          </a:r>
          <a:endParaRPr lang="pl-PL" sz="1200" b="1" dirty="0">
            <a:solidFill>
              <a:schemeClr val="tx1"/>
            </a:solidFill>
          </a:endParaRPr>
        </a:p>
      </dgm:t>
    </dgm:pt>
    <dgm:pt modelId="{35DCDAEF-E8A8-4239-B292-5F0A54AF4940}" type="parTrans" cxnId="{B4DB1E05-7BA4-459E-A357-B044B3703B0D}">
      <dgm:prSet/>
      <dgm:spPr/>
      <dgm:t>
        <a:bodyPr/>
        <a:lstStyle/>
        <a:p>
          <a:endParaRPr lang="pl-PL"/>
        </a:p>
      </dgm:t>
    </dgm:pt>
    <dgm:pt modelId="{8D2FE6C5-252E-448D-AA0C-76ACE0F3B826}" type="sibTrans" cxnId="{B4DB1E05-7BA4-459E-A357-B044B3703B0D}">
      <dgm:prSet/>
      <dgm:spPr/>
      <dgm:t>
        <a:bodyPr/>
        <a:lstStyle/>
        <a:p>
          <a:endParaRPr lang="pl-PL"/>
        </a:p>
      </dgm:t>
    </dgm:pt>
    <dgm:pt modelId="{9F44B6C9-BF2D-4613-AF4C-F36C33F6EB0D}">
      <dgm:prSet custT="1"/>
      <dgm:spPr>
        <a:gradFill flip="none" rotWithShape="0">
          <a:gsLst>
            <a:gs pos="0">
              <a:srgbClr val="88D02B">
                <a:shade val="30000"/>
                <a:satMod val="115000"/>
              </a:srgbClr>
            </a:gs>
            <a:gs pos="50000">
              <a:srgbClr val="88D02B">
                <a:shade val="67500"/>
                <a:satMod val="115000"/>
              </a:srgbClr>
            </a:gs>
            <a:gs pos="100000">
              <a:srgbClr val="88D02B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l" rtl="0"/>
          <a:r>
            <a:rPr lang="pl-PL" sz="1200" dirty="0" smtClean="0">
              <a:solidFill>
                <a:schemeClr val="tx1"/>
              </a:solidFill>
            </a:rPr>
            <a:t>Zbiorniki retencyjne – </a:t>
          </a:r>
          <a:r>
            <a:rPr lang="pl-PL" sz="1200" b="1" dirty="0" smtClean="0">
              <a:solidFill>
                <a:schemeClr val="tx1"/>
              </a:solidFill>
            </a:rPr>
            <a:t>27 szt.</a:t>
          </a:r>
          <a:endParaRPr lang="pl-PL" sz="1200" b="1" dirty="0">
            <a:solidFill>
              <a:schemeClr val="tx1"/>
            </a:solidFill>
          </a:endParaRPr>
        </a:p>
      </dgm:t>
    </dgm:pt>
    <dgm:pt modelId="{01CD23B1-37AF-47DD-B5EB-4B3B4553037C}" type="parTrans" cxnId="{A8B2BE5E-2B27-4894-81D3-8F8C2A0AA2BD}">
      <dgm:prSet/>
      <dgm:spPr/>
      <dgm:t>
        <a:bodyPr/>
        <a:lstStyle/>
        <a:p>
          <a:endParaRPr lang="pl-PL"/>
        </a:p>
      </dgm:t>
    </dgm:pt>
    <dgm:pt modelId="{0CC5F1B1-40D9-4608-AAA5-2BF9C781C59B}" type="sibTrans" cxnId="{A8B2BE5E-2B27-4894-81D3-8F8C2A0AA2BD}">
      <dgm:prSet/>
      <dgm:spPr/>
      <dgm:t>
        <a:bodyPr/>
        <a:lstStyle/>
        <a:p>
          <a:endParaRPr lang="pl-PL"/>
        </a:p>
      </dgm:t>
    </dgm:pt>
    <dgm:pt modelId="{DCC8B927-605A-49F9-BDA5-0CA1BBE558C9}">
      <dgm:prSet custT="1"/>
      <dgm:spPr>
        <a:gradFill flip="none" rotWithShape="0">
          <a:gsLst>
            <a:gs pos="0">
              <a:srgbClr val="FBD000">
                <a:shade val="30000"/>
                <a:satMod val="115000"/>
              </a:srgbClr>
            </a:gs>
            <a:gs pos="50000">
              <a:srgbClr val="FBD000">
                <a:shade val="67500"/>
                <a:satMod val="115000"/>
              </a:srgbClr>
            </a:gs>
            <a:gs pos="100000">
              <a:srgbClr val="FBD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l" rtl="0"/>
          <a:r>
            <a:rPr lang="pl-PL" sz="1200" b="0" dirty="0" smtClean="0">
              <a:solidFill>
                <a:schemeClr val="tx1"/>
              </a:solidFill>
            </a:rPr>
            <a:t>Suche zbiorniki przeciwpowodziowe – </a:t>
          </a:r>
          <a:r>
            <a:rPr lang="pl-PL" sz="1200" b="1" dirty="0" smtClean="0">
              <a:solidFill>
                <a:schemeClr val="tx1"/>
              </a:solidFill>
            </a:rPr>
            <a:t>15 szt.</a:t>
          </a:r>
          <a:endParaRPr lang="pl-PL" sz="1200" b="1" dirty="0">
            <a:solidFill>
              <a:schemeClr val="tx1"/>
            </a:solidFill>
          </a:endParaRPr>
        </a:p>
      </dgm:t>
    </dgm:pt>
    <dgm:pt modelId="{3B27AFDE-6525-45DB-8EF4-9629BC0044D0}" type="parTrans" cxnId="{B463F10C-BCB2-4430-A564-EC88414CF217}">
      <dgm:prSet/>
      <dgm:spPr/>
      <dgm:t>
        <a:bodyPr/>
        <a:lstStyle/>
        <a:p>
          <a:endParaRPr lang="pl-PL"/>
        </a:p>
      </dgm:t>
    </dgm:pt>
    <dgm:pt modelId="{332AD330-E966-44B8-A2C8-3E9190AE5CC5}" type="sibTrans" cxnId="{B463F10C-BCB2-4430-A564-EC88414CF217}">
      <dgm:prSet/>
      <dgm:spPr/>
      <dgm:t>
        <a:bodyPr/>
        <a:lstStyle/>
        <a:p>
          <a:endParaRPr lang="pl-PL"/>
        </a:p>
      </dgm:t>
    </dgm:pt>
    <dgm:pt modelId="{C6E75E4D-23FB-4766-A3AF-F2C2B0DCB4B9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pl-PL" sz="1200" b="0" dirty="0" smtClean="0">
              <a:solidFill>
                <a:schemeClr val="tx1"/>
              </a:solidFill>
            </a:rPr>
            <a:t>Wały przeciwpowodziowe – </a:t>
          </a:r>
          <a:r>
            <a:rPr lang="pl-PL" sz="1200" b="1" dirty="0" smtClean="0">
              <a:solidFill>
                <a:schemeClr val="tx1"/>
              </a:solidFill>
            </a:rPr>
            <a:t>2 340 km</a:t>
          </a:r>
          <a:endParaRPr lang="pl-PL" sz="1200" b="1" dirty="0">
            <a:solidFill>
              <a:schemeClr val="tx1"/>
            </a:solidFill>
          </a:endParaRPr>
        </a:p>
      </dgm:t>
    </dgm:pt>
    <dgm:pt modelId="{38E59877-2D4B-435F-BC3B-0D70BC76FC1C}" type="parTrans" cxnId="{DBFF4520-D233-4A36-8D9D-6250EE2CEEA7}">
      <dgm:prSet/>
      <dgm:spPr/>
      <dgm:t>
        <a:bodyPr/>
        <a:lstStyle/>
        <a:p>
          <a:endParaRPr lang="pl-PL"/>
        </a:p>
      </dgm:t>
    </dgm:pt>
    <dgm:pt modelId="{2235AA9F-82D4-423C-B7DD-F28A0B03A0ED}" type="sibTrans" cxnId="{DBFF4520-D233-4A36-8D9D-6250EE2CEEA7}">
      <dgm:prSet/>
      <dgm:spPr/>
      <dgm:t>
        <a:bodyPr/>
        <a:lstStyle/>
        <a:p>
          <a:endParaRPr lang="pl-PL"/>
        </a:p>
      </dgm:t>
    </dgm:pt>
    <dgm:pt modelId="{B621C5DC-95E2-48D3-A868-704B244EAC62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pl-PL" sz="1200" b="0" dirty="0" smtClean="0">
              <a:solidFill>
                <a:schemeClr val="tx1"/>
              </a:solidFill>
            </a:rPr>
            <a:t>Poldery przeciwpowodziowe – </a:t>
          </a:r>
          <a:r>
            <a:rPr lang="pl-PL" sz="1200" b="1" dirty="0" smtClean="0">
              <a:solidFill>
                <a:schemeClr val="tx1"/>
              </a:solidFill>
            </a:rPr>
            <a:t>9 szt.</a:t>
          </a:r>
          <a:endParaRPr lang="pl-PL" sz="1200" b="1" dirty="0">
            <a:solidFill>
              <a:schemeClr val="tx1"/>
            </a:solidFill>
          </a:endParaRPr>
        </a:p>
      </dgm:t>
    </dgm:pt>
    <dgm:pt modelId="{C00AAA72-0EBD-42CF-9552-10247D30F759}" type="parTrans" cxnId="{8159EF5A-21B5-47BD-B8B1-3D7E4AABA411}">
      <dgm:prSet/>
      <dgm:spPr/>
      <dgm:t>
        <a:bodyPr/>
        <a:lstStyle/>
        <a:p>
          <a:endParaRPr lang="pl-PL"/>
        </a:p>
      </dgm:t>
    </dgm:pt>
    <dgm:pt modelId="{518F52EA-752A-4FD2-A7FB-9881712E0816}" type="sibTrans" cxnId="{8159EF5A-21B5-47BD-B8B1-3D7E4AABA411}">
      <dgm:prSet/>
      <dgm:spPr/>
      <dgm:t>
        <a:bodyPr/>
        <a:lstStyle/>
        <a:p>
          <a:endParaRPr lang="pl-PL"/>
        </a:p>
      </dgm:t>
    </dgm:pt>
    <dgm:pt modelId="{8D3EFAB1-B737-4521-9F39-DD8FD49A7146}" type="pres">
      <dgm:prSet presAssocID="{3D3C7469-D2D5-4947-B5BD-4B1FE57AA5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73382B0-BD1A-4CAB-8909-E4BF6F70A7E6}" type="pres">
      <dgm:prSet presAssocID="{C006B78D-6005-412B-B941-6627DF42F92C}" presName="compNode" presStyleCnt="0"/>
      <dgm:spPr/>
      <dgm:t>
        <a:bodyPr/>
        <a:lstStyle/>
        <a:p>
          <a:endParaRPr lang="pl-PL"/>
        </a:p>
      </dgm:t>
    </dgm:pt>
    <dgm:pt modelId="{56D10D76-E9AB-4AA0-98CC-569E2A74CBCE}" type="pres">
      <dgm:prSet presAssocID="{C006B78D-6005-412B-B941-6627DF42F92C}" presName="aNode" presStyleLbl="bgShp" presStyleIdx="0" presStyleCnt="1"/>
      <dgm:spPr/>
      <dgm:t>
        <a:bodyPr/>
        <a:lstStyle/>
        <a:p>
          <a:endParaRPr lang="pl-PL"/>
        </a:p>
      </dgm:t>
    </dgm:pt>
    <dgm:pt modelId="{3CB63A78-363E-424F-A4A2-987A7AFA4CFC}" type="pres">
      <dgm:prSet presAssocID="{C006B78D-6005-412B-B941-6627DF42F92C}" presName="textNode" presStyleLbl="bgShp" presStyleIdx="0" presStyleCnt="1"/>
      <dgm:spPr/>
      <dgm:t>
        <a:bodyPr/>
        <a:lstStyle/>
        <a:p>
          <a:endParaRPr lang="pl-PL"/>
        </a:p>
      </dgm:t>
    </dgm:pt>
    <dgm:pt modelId="{FF05984A-E46E-49BF-834D-F635D3E9FE80}" type="pres">
      <dgm:prSet presAssocID="{C006B78D-6005-412B-B941-6627DF42F92C}" presName="compChildNode" presStyleCnt="0"/>
      <dgm:spPr/>
      <dgm:t>
        <a:bodyPr/>
        <a:lstStyle/>
        <a:p>
          <a:endParaRPr lang="pl-PL"/>
        </a:p>
      </dgm:t>
    </dgm:pt>
    <dgm:pt modelId="{0BD436D5-E473-482D-802E-5693AF2E4D54}" type="pres">
      <dgm:prSet presAssocID="{C006B78D-6005-412B-B941-6627DF42F92C}" presName="theInnerList" presStyleCnt="0"/>
      <dgm:spPr/>
      <dgm:t>
        <a:bodyPr/>
        <a:lstStyle/>
        <a:p>
          <a:endParaRPr lang="pl-PL"/>
        </a:p>
      </dgm:t>
    </dgm:pt>
    <dgm:pt modelId="{F830848F-53A9-4753-8CDD-C05E50999A6C}" type="pres">
      <dgm:prSet presAssocID="{02C39E8F-07E8-4AA3-BCCC-0FFA44AF2C76}" presName="childNode" presStyleLbl="node1" presStyleIdx="0" presStyleCnt="5" custScaleX="1251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F052DA-CDD6-4D67-9B6D-E668054D9AF6}" type="pres">
      <dgm:prSet presAssocID="{02C39E8F-07E8-4AA3-BCCC-0FFA44AF2C76}" presName="aSpace2" presStyleCnt="0"/>
      <dgm:spPr/>
      <dgm:t>
        <a:bodyPr/>
        <a:lstStyle/>
        <a:p>
          <a:endParaRPr lang="pl-PL"/>
        </a:p>
      </dgm:t>
    </dgm:pt>
    <dgm:pt modelId="{03AC62A3-6F96-47BE-9351-D5FBECB279AE}" type="pres">
      <dgm:prSet presAssocID="{9F44B6C9-BF2D-4613-AF4C-F36C33F6EB0D}" presName="childNode" presStyleLbl="node1" presStyleIdx="1" presStyleCnt="5" custScaleX="1251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1C6670-0660-41E0-9A8A-BA2E1AB1CD39}" type="pres">
      <dgm:prSet presAssocID="{9F44B6C9-BF2D-4613-AF4C-F36C33F6EB0D}" presName="aSpace2" presStyleCnt="0"/>
      <dgm:spPr/>
      <dgm:t>
        <a:bodyPr/>
        <a:lstStyle/>
        <a:p>
          <a:endParaRPr lang="pl-PL"/>
        </a:p>
      </dgm:t>
    </dgm:pt>
    <dgm:pt modelId="{EC23EB88-8295-425B-94CE-1E919D1AB819}" type="pres">
      <dgm:prSet presAssocID="{DCC8B927-605A-49F9-BDA5-0CA1BBE558C9}" presName="childNode" presStyleLbl="node1" presStyleIdx="2" presStyleCnt="5" custScaleX="1251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FD4AB9-8D94-4667-93B0-A0496CA40A25}" type="pres">
      <dgm:prSet presAssocID="{DCC8B927-605A-49F9-BDA5-0CA1BBE558C9}" presName="aSpace2" presStyleCnt="0"/>
      <dgm:spPr/>
      <dgm:t>
        <a:bodyPr/>
        <a:lstStyle/>
        <a:p>
          <a:endParaRPr lang="pl-PL"/>
        </a:p>
      </dgm:t>
    </dgm:pt>
    <dgm:pt modelId="{E669D0A5-C465-410E-9452-A4502066F9B9}" type="pres">
      <dgm:prSet presAssocID="{C6E75E4D-23FB-4766-A3AF-F2C2B0DCB4B9}" presName="childNode" presStyleLbl="node1" presStyleIdx="3" presStyleCnt="5" custScaleX="1251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DBDE86-269D-4653-9048-37AA8EC17EB3}" type="pres">
      <dgm:prSet presAssocID="{C6E75E4D-23FB-4766-A3AF-F2C2B0DCB4B9}" presName="aSpace2" presStyleCnt="0"/>
      <dgm:spPr/>
    </dgm:pt>
    <dgm:pt modelId="{4996FD7A-FDB3-4033-A4AC-621DCF27DDEE}" type="pres">
      <dgm:prSet presAssocID="{B621C5DC-95E2-48D3-A868-704B244EAC62}" presName="childNode" presStyleLbl="node1" presStyleIdx="4" presStyleCnt="5" custScaleX="1251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D58C8BE-A6B3-4492-AB64-21F01FFFCCEB}" type="presOf" srcId="{3D3C7469-D2D5-4947-B5BD-4B1FE57AA57D}" destId="{8D3EFAB1-B737-4521-9F39-DD8FD49A7146}" srcOrd="0" destOrd="0" presId="urn:microsoft.com/office/officeart/2005/8/layout/lProcess2"/>
    <dgm:cxn modelId="{2C76339D-69BC-4B7B-A8B4-237B79F0A442}" srcId="{3D3C7469-D2D5-4947-B5BD-4B1FE57AA57D}" destId="{C006B78D-6005-412B-B941-6627DF42F92C}" srcOrd="0" destOrd="0" parTransId="{1A890AAC-9458-4910-92E3-7996CBD836F8}" sibTransId="{4D83890D-0F45-4051-8047-1A0A29058C6B}"/>
    <dgm:cxn modelId="{9D31DD2B-CD2E-48D5-86B9-4AB358B7AC11}" type="presOf" srcId="{C006B78D-6005-412B-B941-6627DF42F92C}" destId="{56D10D76-E9AB-4AA0-98CC-569E2A74CBCE}" srcOrd="0" destOrd="0" presId="urn:microsoft.com/office/officeart/2005/8/layout/lProcess2"/>
    <dgm:cxn modelId="{BE06D3FC-E734-4362-B299-E3566EFBAB19}" type="presOf" srcId="{02C39E8F-07E8-4AA3-BCCC-0FFA44AF2C76}" destId="{F830848F-53A9-4753-8CDD-C05E50999A6C}" srcOrd="0" destOrd="0" presId="urn:microsoft.com/office/officeart/2005/8/layout/lProcess2"/>
    <dgm:cxn modelId="{8159EF5A-21B5-47BD-B8B1-3D7E4AABA411}" srcId="{C006B78D-6005-412B-B941-6627DF42F92C}" destId="{B621C5DC-95E2-48D3-A868-704B244EAC62}" srcOrd="4" destOrd="0" parTransId="{C00AAA72-0EBD-42CF-9552-10247D30F759}" sibTransId="{518F52EA-752A-4FD2-A7FB-9881712E0816}"/>
    <dgm:cxn modelId="{1D6516ED-0FA7-4E1B-AD2F-3E12C7913D96}" type="presOf" srcId="{9F44B6C9-BF2D-4613-AF4C-F36C33F6EB0D}" destId="{03AC62A3-6F96-47BE-9351-D5FBECB279AE}" srcOrd="0" destOrd="0" presId="urn:microsoft.com/office/officeart/2005/8/layout/lProcess2"/>
    <dgm:cxn modelId="{DBFF4520-D233-4A36-8D9D-6250EE2CEEA7}" srcId="{C006B78D-6005-412B-B941-6627DF42F92C}" destId="{C6E75E4D-23FB-4766-A3AF-F2C2B0DCB4B9}" srcOrd="3" destOrd="0" parTransId="{38E59877-2D4B-435F-BC3B-0D70BC76FC1C}" sibTransId="{2235AA9F-82D4-423C-B7DD-F28A0B03A0ED}"/>
    <dgm:cxn modelId="{B4DB1E05-7BA4-459E-A357-B044B3703B0D}" srcId="{C006B78D-6005-412B-B941-6627DF42F92C}" destId="{02C39E8F-07E8-4AA3-BCCC-0FFA44AF2C76}" srcOrd="0" destOrd="0" parTransId="{35DCDAEF-E8A8-4239-B292-5F0A54AF4940}" sibTransId="{8D2FE6C5-252E-448D-AA0C-76ACE0F3B826}"/>
    <dgm:cxn modelId="{E6A64E1B-9B9E-469A-89C0-E2F342BA090D}" type="presOf" srcId="{DCC8B927-605A-49F9-BDA5-0CA1BBE558C9}" destId="{EC23EB88-8295-425B-94CE-1E919D1AB819}" srcOrd="0" destOrd="0" presId="urn:microsoft.com/office/officeart/2005/8/layout/lProcess2"/>
    <dgm:cxn modelId="{A8B2BE5E-2B27-4894-81D3-8F8C2A0AA2BD}" srcId="{C006B78D-6005-412B-B941-6627DF42F92C}" destId="{9F44B6C9-BF2D-4613-AF4C-F36C33F6EB0D}" srcOrd="1" destOrd="0" parTransId="{01CD23B1-37AF-47DD-B5EB-4B3B4553037C}" sibTransId="{0CC5F1B1-40D9-4608-AAA5-2BF9C781C59B}"/>
    <dgm:cxn modelId="{EDB40433-D5BA-4B2F-BF3C-DC9175360CD4}" type="presOf" srcId="{B621C5DC-95E2-48D3-A868-704B244EAC62}" destId="{4996FD7A-FDB3-4033-A4AC-621DCF27DDEE}" srcOrd="0" destOrd="0" presId="urn:microsoft.com/office/officeart/2005/8/layout/lProcess2"/>
    <dgm:cxn modelId="{1BCA4D96-782C-41CA-8A05-D63CA97ABD5C}" type="presOf" srcId="{C6E75E4D-23FB-4766-A3AF-F2C2B0DCB4B9}" destId="{E669D0A5-C465-410E-9452-A4502066F9B9}" srcOrd="0" destOrd="0" presId="urn:microsoft.com/office/officeart/2005/8/layout/lProcess2"/>
    <dgm:cxn modelId="{B463F10C-BCB2-4430-A564-EC88414CF217}" srcId="{C006B78D-6005-412B-B941-6627DF42F92C}" destId="{DCC8B927-605A-49F9-BDA5-0CA1BBE558C9}" srcOrd="2" destOrd="0" parTransId="{3B27AFDE-6525-45DB-8EF4-9629BC0044D0}" sibTransId="{332AD330-E966-44B8-A2C8-3E9190AE5CC5}"/>
    <dgm:cxn modelId="{EB56E589-12F4-48F7-B30F-F64704E49AD7}" type="presOf" srcId="{C006B78D-6005-412B-B941-6627DF42F92C}" destId="{3CB63A78-363E-424F-A4A2-987A7AFA4CFC}" srcOrd="1" destOrd="0" presId="urn:microsoft.com/office/officeart/2005/8/layout/lProcess2"/>
    <dgm:cxn modelId="{E56BBE7E-97EA-44E9-B68C-D3F1E8DC6A27}" type="presParOf" srcId="{8D3EFAB1-B737-4521-9F39-DD8FD49A7146}" destId="{E73382B0-BD1A-4CAB-8909-E4BF6F70A7E6}" srcOrd="0" destOrd="0" presId="urn:microsoft.com/office/officeart/2005/8/layout/lProcess2"/>
    <dgm:cxn modelId="{C55BD1FB-BA5B-4390-B3C8-2F9E10FC1CB8}" type="presParOf" srcId="{E73382B0-BD1A-4CAB-8909-E4BF6F70A7E6}" destId="{56D10D76-E9AB-4AA0-98CC-569E2A74CBCE}" srcOrd="0" destOrd="0" presId="urn:microsoft.com/office/officeart/2005/8/layout/lProcess2"/>
    <dgm:cxn modelId="{D0DD807F-3A1F-4074-8E6F-5D7CAA88FA6C}" type="presParOf" srcId="{E73382B0-BD1A-4CAB-8909-E4BF6F70A7E6}" destId="{3CB63A78-363E-424F-A4A2-987A7AFA4CFC}" srcOrd="1" destOrd="0" presId="urn:microsoft.com/office/officeart/2005/8/layout/lProcess2"/>
    <dgm:cxn modelId="{55A2ED74-43D6-478D-8244-25391CE790ED}" type="presParOf" srcId="{E73382B0-BD1A-4CAB-8909-E4BF6F70A7E6}" destId="{FF05984A-E46E-49BF-834D-F635D3E9FE80}" srcOrd="2" destOrd="0" presId="urn:microsoft.com/office/officeart/2005/8/layout/lProcess2"/>
    <dgm:cxn modelId="{CBC41672-3CE5-47DE-A99F-5F1B09B797AC}" type="presParOf" srcId="{FF05984A-E46E-49BF-834D-F635D3E9FE80}" destId="{0BD436D5-E473-482D-802E-5693AF2E4D54}" srcOrd="0" destOrd="0" presId="urn:microsoft.com/office/officeart/2005/8/layout/lProcess2"/>
    <dgm:cxn modelId="{E5D07E61-588A-42B3-B436-012AE2F98F37}" type="presParOf" srcId="{0BD436D5-E473-482D-802E-5693AF2E4D54}" destId="{F830848F-53A9-4753-8CDD-C05E50999A6C}" srcOrd="0" destOrd="0" presId="urn:microsoft.com/office/officeart/2005/8/layout/lProcess2"/>
    <dgm:cxn modelId="{3073EBA0-7883-4BC1-8C37-EF67C3F15E49}" type="presParOf" srcId="{0BD436D5-E473-482D-802E-5693AF2E4D54}" destId="{C4F052DA-CDD6-4D67-9B6D-E668054D9AF6}" srcOrd="1" destOrd="0" presId="urn:microsoft.com/office/officeart/2005/8/layout/lProcess2"/>
    <dgm:cxn modelId="{E8D7D233-B586-48DF-B303-B71A7A33E1C4}" type="presParOf" srcId="{0BD436D5-E473-482D-802E-5693AF2E4D54}" destId="{03AC62A3-6F96-47BE-9351-D5FBECB279AE}" srcOrd="2" destOrd="0" presId="urn:microsoft.com/office/officeart/2005/8/layout/lProcess2"/>
    <dgm:cxn modelId="{B981F78C-38DA-49D1-AE4F-0F6D9CD07099}" type="presParOf" srcId="{0BD436D5-E473-482D-802E-5693AF2E4D54}" destId="{CB1C6670-0660-41E0-9A8A-BA2E1AB1CD39}" srcOrd="3" destOrd="0" presId="urn:microsoft.com/office/officeart/2005/8/layout/lProcess2"/>
    <dgm:cxn modelId="{29ABB94A-9355-4D18-8D11-7B8F84B56AC6}" type="presParOf" srcId="{0BD436D5-E473-482D-802E-5693AF2E4D54}" destId="{EC23EB88-8295-425B-94CE-1E919D1AB819}" srcOrd="4" destOrd="0" presId="urn:microsoft.com/office/officeart/2005/8/layout/lProcess2"/>
    <dgm:cxn modelId="{AD4B7B64-65FF-4C9A-B451-A7FD94CAB495}" type="presParOf" srcId="{0BD436D5-E473-482D-802E-5693AF2E4D54}" destId="{47FD4AB9-8D94-4667-93B0-A0496CA40A25}" srcOrd="5" destOrd="0" presId="urn:microsoft.com/office/officeart/2005/8/layout/lProcess2"/>
    <dgm:cxn modelId="{830C2B42-C01B-48D5-AD42-6956FB5F2FE2}" type="presParOf" srcId="{0BD436D5-E473-482D-802E-5693AF2E4D54}" destId="{E669D0A5-C465-410E-9452-A4502066F9B9}" srcOrd="6" destOrd="0" presId="urn:microsoft.com/office/officeart/2005/8/layout/lProcess2"/>
    <dgm:cxn modelId="{97D36711-BA60-4C11-A0EF-11B2E35659CC}" type="presParOf" srcId="{0BD436D5-E473-482D-802E-5693AF2E4D54}" destId="{73DBDE86-269D-4653-9048-37AA8EC17EB3}" srcOrd="7" destOrd="0" presId="urn:microsoft.com/office/officeart/2005/8/layout/lProcess2"/>
    <dgm:cxn modelId="{59921D8C-96FD-4089-8011-13A4E8FC7D0E}" type="presParOf" srcId="{0BD436D5-E473-482D-802E-5693AF2E4D54}" destId="{4996FD7A-FDB3-4033-A4AC-621DCF27DDE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E716-3A8C-4DCE-BF1A-AD840E33625C}">
      <dsp:nvSpPr>
        <dsp:cNvPr id="0" name=""/>
        <dsp:cNvSpPr/>
      </dsp:nvSpPr>
      <dsp:spPr>
        <a:xfrm rot="5400000">
          <a:off x="-205950" y="207783"/>
          <a:ext cx="1373005" cy="961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 rot="-5400000">
        <a:off x="2" y="482384"/>
        <a:ext cx="961103" cy="411902"/>
      </dsp:txXfrm>
    </dsp:sp>
    <dsp:sp modelId="{849CFD21-64C9-4F2D-A2D1-660A32DE0F59}">
      <dsp:nvSpPr>
        <dsp:cNvPr id="0" name=""/>
        <dsp:cNvSpPr/>
      </dsp:nvSpPr>
      <dsp:spPr>
        <a:xfrm rot="5400000">
          <a:off x="4066773" y="-3103836"/>
          <a:ext cx="892453" cy="7103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rgbClr val="1F497D"/>
              </a:solidFill>
            </a:rPr>
            <a:t>powstanie na podstawie ustawy z dnia 20 lipca 2017 r. – Prawo wodne dla zapewnienia sprawniejszego zarządzania zasobami wodnymi.</a:t>
          </a:r>
          <a:endParaRPr lang="pl-PL" sz="1800" kern="1200" dirty="0"/>
        </a:p>
      </dsp:txBody>
      <dsp:txXfrm rot="-5400000">
        <a:off x="961104" y="45399"/>
        <a:ext cx="7060226" cy="805321"/>
      </dsp:txXfrm>
    </dsp:sp>
    <dsp:sp modelId="{31A2E3F7-F0F4-42FC-B279-CC243136D7A4}">
      <dsp:nvSpPr>
        <dsp:cNvPr id="0" name=""/>
        <dsp:cNvSpPr/>
      </dsp:nvSpPr>
      <dsp:spPr>
        <a:xfrm rot="5400000">
          <a:off x="-205950" y="1280515"/>
          <a:ext cx="1373005" cy="9611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 dirty="0"/>
        </a:p>
      </dsp:txBody>
      <dsp:txXfrm rot="-5400000">
        <a:off x="2" y="1555116"/>
        <a:ext cx="961103" cy="411902"/>
      </dsp:txXfrm>
    </dsp:sp>
    <dsp:sp modelId="{696F5B18-C8B4-4883-AB50-D2B767791D04}">
      <dsp:nvSpPr>
        <dsp:cNvPr id="0" name=""/>
        <dsp:cNvSpPr/>
      </dsp:nvSpPr>
      <dsp:spPr>
        <a:xfrm rot="5400000">
          <a:off x="4066773" y="-2031104"/>
          <a:ext cx="892453" cy="7103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rgbClr val="1F497D"/>
              </a:solidFill>
            </a:rPr>
            <a:t>przejęcie dotychczasowych należności, zobowiązań, praw i obowiązków KZGW, RZGW, </a:t>
          </a:r>
          <a:r>
            <a:rPr lang="pl-PL" sz="1800" kern="1200" dirty="0" err="1" smtClean="0">
              <a:solidFill>
                <a:srgbClr val="1F497D"/>
              </a:solidFill>
            </a:rPr>
            <a:t>ZMiUW</a:t>
          </a:r>
          <a:r>
            <a:rPr lang="pl-PL" sz="1800" kern="1200" dirty="0" smtClean="0">
              <a:solidFill>
                <a:srgbClr val="1F497D"/>
              </a:solidFill>
            </a:rPr>
            <a:t> i samorządów. </a:t>
          </a:r>
          <a:endParaRPr lang="pl-PL" sz="1800" kern="1200" dirty="0"/>
        </a:p>
      </dsp:txBody>
      <dsp:txXfrm rot="-5400000">
        <a:off x="961104" y="1118131"/>
        <a:ext cx="7060226" cy="805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D98F3-1B50-41DA-AB76-C3612F2A2E1A}">
      <dsp:nvSpPr>
        <dsp:cNvPr id="0" name=""/>
        <dsp:cNvSpPr/>
      </dsp:nvSpPr>
      <dsp:spPr>
        <a:xfrm>
          <a:off x="323892" y="0"/>
          <a:ext cx="1996676" cy="48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PGW WP RZGW we Wrocławiu</a:t>
          </a:r>
          <a:endParaRPr lang="pl-PL" sz="1400" b="1" kern="1200" dirty="0"/>
        </a:p>
      </dsp:txBody>
      <dsp:txXfrm>
        <a:off x="338093" y="14201"/>
        <a:ext cx="1968274" cy="456456"/>
      </dsp:txXfrm>
    </dsp:sp>
    <dsp:sp modelId="{88729B66-8025-4902-9EFD-8847C2F457BF}">
      <dsp:nvSpPr>
        <dsp:cNvPr id="0" name=""/>
        <dsp:cNvSpPr/>
      </dsp:nvSpPr>
      <dsp:spPr>
        <a:xfrm>
          <a:off x="523560" y="484858"/>
          <a:ext cx="199661" cy="40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44"/>
              </a:lnTo>
              <a:lnTo>
                <a:pt x="199661" y="405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1E8E3-0C81-4C26-8A26-F492EE72BD6F}">
      <dsp:nvSpPr>
        <dsp:cNvPr id="0" name=""/>
        <dsp:cNvSpPr/>
      </dsp:nvSpPr>
      <dsp:spPr>
        <a:xfrm>
          <a:off x="723222" y="648073"/>
          <a:ext cx="1226684" cy="48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7 Zarządów Zlewni</a:t>
          </a:r>
          <a:endParaRPr lang="pl-PL" sz="1400" kern="1200" dirty="0"/>
        </a:p>
      </dsp:txBody>
      <dsp:txXfrm>
        <a:off x="737423" y="662274"/>
        <a:ext cx="1198282" cy="456456"/>
      </dsp:txXfrm>
    </dsp:sp>
    <dsp:sp modelId="{383FF189-674D-49CC-B1B1-5F665B816A86}">
      <dsp:nvSpPr>
        <dsp:cNvPr id="0" name=""/>
        <dsp:cNvSpPr/>
      </dsp:nvSpPr>
      <dsp:spPr>
        <a:xfrm>
          <a:off x="523560" y="484858"/>
          <a:ext cx="199661" cy="98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705"/>
              </a:lnTo>
              <a:lnTo>
                <a:pt x="199661" y="981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5C27B-2CE6-4B0C-ADDE-FCC90547808E}">
      <dsp:nvSpPr>
        <dsp:cNvPr id="0" name=""/>
        <dsp:cNvSpPr/>
      </dsp:nvSpPr>
      <dsp:spPr>
        <a:xfrm>
          <a:off x="723222" y="1224134"/>
          <a:ext cx="1226684" cy="48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45 Nadzorów Wodnych</a:t>
          </a:r>
          <a:endParaRPr lang="pl-PL" sz="1400" kern="1200" dirty="0"/>
        </a:p>
      </dsp:txBody>
      <dsp:txXfrm>
        <a:off x="737423" y="1238335"/>
        <a:ext cx="1198282" cy="456456"/>
      </dsp:txXfrm>
    </dsp:sp>
    <dsp:sp modelId="{1DF0466E-30BD-47CA-8892-C167A3CA61EA}">
      <dsp:nvSpPr>
        <dsp:cNvPr id="0" name=""/>
        <dsp:cNvSpPr/>
      </dsp:nvSpPr>
      <dsp:spPr>
        <a:xfrm>
          <a:off x="523560" y="484858"/>
          <a:ext cx="176466" cy="1576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968"/>
              </a:lnTo>
              <a:lnTo>
                <a:pt x="176466" y="1576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AB71C-19FD-4560-AFB8-80C687A5EDCD}">
      <dsp:nvSpPr>
        <dsp:cNvPr id="0" name=""/>
        <dsp:cNvSpPr/>
      </dsp:nvSpPr>
      <dsp:spPr>
        <a:xfrm>
          <a:off x="700026" y="1819397"/>
          <a:ext cx="1240446" cy="484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830 pracowników</a:t>
          </a:r>
          <a:endParaRPr lang="pl-PL" sz="1400" kern="1200" dirty="0"/>
        </a:p>
      </dsp:txBody>
      <dsp:txXfrm>
        <a:off x="714227" y="1833598"/>
        <a:ext cx="1212044" cy="456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10D76-E9AB-4AA0-98CC-569E2A74CBCE}">
      <dsp:nvSpPr>
        <dsp:cNvPr id="0" name=""/>
        <dsp:cNvSpPr/>
      </dsp:nvSpPr>
      <dsp:spPr>
        <a:xfrm>
          <a:off x="1476" y="0"/>
          <a:ext cx="3021382" cy="3672408"/>
        </a:xfrm>
        <a:prstGeom prst="roundRect">
          <a:avLst>
            <a:gd name="adj" fmla="val 10000"/>
          </a:avLst>
        </a:prstGeom>
        <a:solidFill>
          <a:srgbClr val="EAF6F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377B"/>
              </a:solidFill>
            </a:rPr>
            <a:t>Infrastruktura hydrotechniczna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377B"/>
              </a:solidFill>
            </a:rPr>
            <a:t>o znaczeniu przeciwpowodziowym</a:t>
          </a:r>
          <a:r>
            <a:rPr lang="pl-PL" sz="1400" kern="1200" dirty="0" smtClean="0">
              <a:solidFill>
                <a:srgbClr val="00377B"/>
              </a:solidFill>
            </a:rPr>
            <a:t>:</a:t>
          </a:r>
          <a:endParaRPr lang="pl-PL" sz="1400" kern="1200" dirty="0">
            <a:solidFill>
              <a:srgbClr val="00377B"/>
            </a:solidFill>
          </a:endParaRPr>
        </a:p>
      </dsp:txBody>
      <dsp:txXfrm>
        <a:off x="1476" y="0"/>
        <a:ext cx="3021382" cy="1101722"/>
      </dsp:txXfrm>
    </dsp:sp>
    <dsp:sp modelId="{F830848F-53A9-4753-8CDD-C05E50999A6C}">
      <dsp:nvSpPr>
        <dsp:cNvPr id="0" name=""/>
        <dsp:cNvSpPr/>
      </dsp:nvSpPr>
      <dsp:spPr>
        <a:xfrm>
          <a:off x="2" y="1102417"/>
          <a:ext cx="3024331" cy="42484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AFFB">
                <a:shade val="30000"/>
                <a:satMod val="115000"/>
              </a:srgbClr>
            </a:gs>
            <a:gs pos="50000">
              <a:srgbClr val="00AFFB">
                <a:shade val="67500"/>
                <a:satMod val="115000"/>
              </a:srgbClr>
            </a:gs>
            <a:gs pos="100000">
              <a:srgbClr val="00AFFB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Rzeka Odra i jej dorzecze – </a:t>
          </a:r>
          <a:r>
            <a:rPr lang="pl-PL" sz="1200" b="1" kern="1200" dirty="0" smtClean="0">
              <a:solidFill>
                <a:schemeClr val="tx1"/>
              </a:solidFill>
            </a:rPr>
            <a:t>14 148,3 km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2445" y="1114860"/>
        <a:ext cx="2999445" cy="399960"/>
      </dsp:txXfrm>
    </dsp:sp>
    <dsp:sp modelId="{03AC62A3-6F96-47BE-9351-D5FBECB279AE}">
      <dsp:nvSpPr>
        <dsp:cNvPr id="0" name=""/>
        <dsp:cNvSpPr/>
      </dsp:nvSpPr>
      <dsp:spPr>
        <a:xfrm>
          <a:off x="2" y="1592624"/>
          <a:ext cx="3024331" cy="42484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88D02B">
                <a:shade val="30000"/>
                <a:satMod val="115000"/>
              </a:srgbClr>
            </a:gs>
            <a:gs pos="50000">
              <a:srgbClr val="88D02B">
                <a:shade val="67500"/>
                <a:satMod val="115000"/>
              </a:srgbClr>
            </a:gs>
            <a:gs pos="100000">
              <a:srgbClr val="88D02B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Zbiorniki retencyjne – </a:t>
          </a:r>
          <a:r>
            <a:rPr lang="pl-PL" sz="1200" b="1" kern="1200" dirty="0" smtClean="0">
              <a:solidFill>
                <a:schemeClr val="tx1"/>
              </a:solidFill>
            </a:rPr>
            <a:t>27 szt.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2445" y="1605067"/>
        <a:ext cx="2999445" cy="399960"/>
      </dsp:txXfrm>
    </dsp:sp>
    <dsp:sp modelId="{EC23EB88-8295-425B-94CE-1E919D1AB819}">
      <dsp:nvSpPr>
        <dsp:cNvPr id="0" name=""/>
        <dsp:cNvSpPr/>
      </dsp:nvSpPr>
      <dsp:spPr>
        <a:xfrm>
          <a:off x="2" y="2082831"/>
          <a:ext cx="3024331" cy="42484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BD000">
                <a:shade val="30000"/>
                <a:satMod val="115000"/>
              </a:srgbClr>
            </a:gs>
            <a:gs pos="50000">
              <a:srgbClr val="FBD000">
                <a:shade val="67500"/>
                <a:satMod val="115000"/>
              </a:srgbClr>
            </a:gs>
            <a:gs pos="100000">
              <a:srgbClr val="FBD0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</a:rPr>
            <a:t>Suche zbiorniki przeciwpowodziowe – </a:t>
          </a:r>
          <a:r>
            <a:rPr lang="pl-PL" sz="1200" b="1" kern="1200" dirty="0" smtClean="0">
              <a:solidFill>
                <a:schemeClr val="tx1"/>
              </a:solidFill>
            </a:rPr>
            <a:t>15 szt.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2445" y="2095274"/>
        <a:ext cx="2999445" cy="399960"/>
      </dsp:txXfrm>
    </dsp:sp>
    <dsp:sp modelId="{E669D0A5-C465-410E-9452-A4502066F9B9}">
      <dsp:nvSpPr>
        <dsp:cNvPr id="0" name=""/>
        <dsp:cNvSpPr/>
      </dsp:nvSpPr>
      <dsp:spPr>
        <a:xfrm>
          <a:off x="2" y="2573039"/>
          <a:ext cx="3024331" cy="4248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</a:rPr>
            <a:t>Wały przeciwpowodziowe – </a:t>
          </a:r>
          <a:r>
            <a:rPr lang="pl-PL" sz="1200" b="1" kern="1200" dirty="0" smtClean="0">
              <a:solidFill>
                <a:schemeClr val="tx1"/>
              </a:solidFill>
            </a:rPr>
            <a:t>2 340 km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2445" y="2585482"/>
        <a:ext cx="2999445" cy="399960"/>
      </dsp:txXfrm>
    </dsp:sp>
    <dsp:sp modelId="{4996FD7A-FDB3-4033-A4AC-621DCF27DDEE}">
      <dsp:nvSpPr>
        <dsp:cNvPr id="0" name=""/>
        <dsp:cNvSpPr/>
      </dsp:nvSpPr>
      <dsp:spPr>
        <a:xfrm>
          <a:off x="2" y="3063246"/>
          <a:ext cx="3024331" cy="4248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solidFill>
                <a:schemeClr val="tx1"/>
              </a:solidFill>
            </a:rPr>
            <a:t>Poldery przeciwpowodziowe – </a:t>
          </a:r>
          <a:r>
            <a:rPr lang="pl-PL" sz="1200" b="1" kern="1200" dirty="0" smtClean="0">
              <a:solidFill>
                <a:schemeClr val="tx1"/>
              </a:solidFill>
            </a:rPr>
            <a:t>9 szt.</a:t>
          </a:r>
          <a:endParaRPr lang="pl-PL" sz="1200" b="1" kern="1200" dirty="0">
            <a:solidFill>
              <a:schemeClr val="tx1"/>
            </a:solidFill>
          </a:endParaRPr>
        </a:p>
      </dsp:txBody>
      <dsp:txXfrm>
        <a:off x="12445" y="3075689"/>
        <a:ext cx="2999445" cy="399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FDB0-6652-4CB3-BDDF-E3ABEC1502A5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E412-AAA2-4387-9327-CB819CC54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0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E99E-8DC7-4C3C-82CB-E51B35EEA53B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A373-E177-458C-9330-84A1329D68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51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31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31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31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9" y="1059582"/>
            <a:ext cx="9144000" cy="25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79516" y="3749039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66754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20272" y="411511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4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38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179516" y="3749039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Dziękuję</a:t>
            </a:r>
            <a:r>
              <a:rPr lang="pl-PL" baseline="0" dirty="0" smtClean="0"/>
              <a:t> za uwagę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79563" y="4299942"/>
            <a:ext cx="6300192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Autor, Kontakt do autora</a:t>
            </a:r>
          </a:p>
          <a:p>
            <a:endParaRPr lang="pl-PL" dirty="0" smtClean="0"/>
          </a:p>
        </p:txBody>
      </p:sp>
      <p:pic>
        <p:nvPicPr>
          <p:cNvPr id="10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429" y="1059583"/>
            <a:ext cx="9144000" cy="25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429" y="1059583"/>
            <a:ext cx="9144000" cy="25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 userDrawn="1"/>
        </p:nvSpPr>
        <p:spPr>
          <a:xfrm>
            <a:off x="395539" y="4011911"/>
            <a:ext cx="6120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+mj-lt"/>
              </a:rPr>
              <a:t>Dziękujemy za uwagę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3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tytułow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W:\kzgw\_2015 Swiateczno-Noworoczny Plebiscyt na ulubione zdjecie w ramach konkursu WODA WOKOL NAS\DO_Jesień_Liść_jpg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134136"/>
            <a:ext cx="9144000" cy="26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66754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1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sp>
        <p:nvSpPr>
          <p:cNvPr id="12" name="Symbol zastępczy tekstu 19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411511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179516" y="3749039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35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1488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66754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1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pic>
        <p:nvPicPr>
          <p:cNvPr id="13" name="Picture 2" descr="W:\kzgw\_2015 Swiateczno-Noworoczny Plebiscyt na ulubione zdjecie w ramach konkursu WODA WOKOL NAS\PP_Lato_Przystań w Chałupach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8343"/>
            <a:ext cx="9144000" cy="25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tekstu 19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411511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179516" y="3749039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ctrTitle" hasCustomPrompt="1"/>
          </p:nvPr>
        </p:nvSpPr>
        <p:spPr>
          <a:xfrm>
            <a:off x="179516" y="377416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055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27786" y="205982"/>
            <a:ext cx="6059017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7507" y="1347615"/>
            <a:ext cx="8712201" cy="1656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8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pic>
        <p:nvPicPr>
          <p:cNvPr id="10" name="Picture 2" descr="W:\kzgw\_2015 Swiateczno-Noworoczny Plebiscyt na ulubione zdjecie w ramach konkursu WODA WOKOL NAS\ZN_Lato_Koniec lata nad Zalewem Zegrzyński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42" b="20878"/>
          <a:stretch/>
        </p:blipFill>
        <p:spPr bwMode="auto">
          <a:xfrm>
            <a:off x="0" y="3147815"/>
            <a:ext cx="9144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7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27786" y="205982"/>
            <a:ext cx="6059017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7507" y="1347615"/>
            <a:ext cx="8712201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8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795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2627786" y="205982"/>
            <a:ext cx="6059017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8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10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 hasCustomPrompt="1"/>
          </p:nvPr>
        </p:nvSpPr>
        <p:spPr>
          <a:xfrm>
            <a:off x="2627786" y="205982"/>
            <a:ext cx="6059017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6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8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58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4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627786" y="205982"/>
            <a:ext cx="6059017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8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92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4" y="1059582"/>
            <a:ext cx="5111749" cy="35350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9" y="1563640"/>
            <a:ext cx="3008313" cy="303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8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7785" y="195487"/>
            <a:ext cx="6047904" cy="4320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70C0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26" name="Symbol zastępczy stopki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36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0215-5E71-46ED-B4EF-911293C89F72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4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pic>
        <p:nvPicPr>
          <p:cNvPr id="1026" name="Picture 2" descr="D:\Dokumenty\logo Wód Polskich\logo Wody Polskie poziom p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54905"/>
            <a:ext cx="22974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7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84" r:id="rId5"/>
    <p:sldLayoutId id="2147483676" r:id="rId6"/>
    <p:sldLayoutId id="2147483679" r:id="rId7"/>
    <p:sldLayoutId id="2147483677" r:id="rId8"/>
    <p:sldLayoutId id="2147483680" r:id="rId9"/>
    <p:sldLayoutId id="2147483681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Przemysław </a:t>
            </a:r>
            <a:r>
              <a:rPr lang="pl-PL" dirty="0" err="1" smtClean="0"/>
              <a:t>Daca</a:t>
            </a:r>
            <a:r>
              <a:rPr lang="pl-PL" dirty="0" smtClean="0"/>
              <a:t>, Prezes PGW Wody Polskie</a:t>
            </a:r>
          </a:p>
          <a:p>
            <a:r>
              <a:rPr lang="pl-PL" dirty="0" smtClean="0"/>
              <a:t>Mateusz </a:t>
            </a:r>
            <a:r>
              <a:rPr lang="pl-PL" dirty="0" err="1" smtClean="0"/>
              <a:t>Surowski</a:t>
            </a:r>
            <a:r>
              <a:rPr lang="pl-PL" dirty="0" smtClean="0"/>
              <a:t>, p.o. Dyrektora PGW WP RZGW we Wrocławiu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Państwowe Gospodarstwo Wodne Wody Polskie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20 marca 2018 r.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79516" y="3774166"/>
            <a:ext cx="8640956" cy="642479"/>
          </a:xfrm>
        </p:spPr>
        <p:txBody>
          <a:bodyPr>
            <a:noAutofit/>
          </a:bodyPr>
          <a:lstStyle/>
          <a:p>
            <a:r>
              <a:rPr lang="pl-PL" sz="2800" dirty="0" smtClean="0"/>
              <a:t>Organizacja PGW WP oraz aktualna sytuacja hydrologiczna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844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277987"/>
            <a:ext cx="6203035" cy="421555"/>
          </a:xfrm>
        </p:spPr>
        <p:txBody>
          <a:bodyPr/>
          <a:lstStyle/>
          <a:p>
            <a:r>
              <a:rPr lang="pl-PL" sz="2000" dirty="0" smtClean="0">
                <a:solidFill>
                  <a:srgbClr val="002060"/>
                </a:solidFill>
              </a:rPr>
              <a:t>Ewidencja istotnych dla gospodarki wodnej obiektów hydrotechnicznych na Odrze i w jej dorzeczu, administrowanych przez PGW WP RZGW we Wrocławiu</a:t>
            </a:r>
            <a:endParaRPr lang="pl-PL" sz="20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87640"/>
              </p:ext>
            </p:extLst>
          </p:nvPr>
        </p:nvGraphicFramePr>
        <p:xfrm>
          <a:off x="1043608" y="1419622"/>
          <a:ext cx="7099300" cy="28803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9400"/>
                <a:gridCol w="2946400"/>
                <a:gridCol w="711200"/>
                <a:gridCol w="711200"/>
                <a:gridCol w="245110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L.p.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Typ obiektu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Ilość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Jednostka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Uwagi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zbiorniki retencyjne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szt.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w tym 18 przejętych od WZMiUW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suche zbiorniki przeciwpowodziowe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szt.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w tym 4 przejęte od WZMiUW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stopnie wodne na Odrze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szt.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(+1  w </a:t>
                      </a:r>
                      <a:r>
                        <a:rPr lang="pl-PL" sz="1100" u="none" strike="noStrike" dirty="0" smtClean="0">
                          <a:effectLst/>
                        </a:rPr>
                        <a:t>budowie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- Malczyce</a:t>
                      </a:r>
                      <a:r>
                        <a:rPr lang="pl-PL" sz="1100" u="none" strike="noStrike" dirty="0" smtClean="0">
                          <a:effectLst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</a:rPr>
                        <a:t>jazy na Odrze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szt.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(+1  </a:t>
                      </a:r>
                      <a:r>
                        <a:rPr lang="pl-PL" sz="1100" u="none" strike="noStrike" dirty="0" smtClean="0">
                          <a:effectLst/>
                        </a:rPr>
                        <a:t>w budowie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- Malczyce)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śluzy na Odrze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szt.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(+1  </a:t>
                      </a:r>
                      <a:r>
                        <a:rPr lang="pl-PL" sz="1100" u="none" strike="noStrike" dirty="0" smtClean="0">
                          <a:effectLst/>
                        </a:rPr>
                        <a:t>w budowie</a:t>
                      </a:r>
                      <a:r>
                        <a:rPr lang="pl-PL" sz="1100" u="none" strike="noStrike" baseline="0" dirty="0" smtClean="0">
                          <a:effectLst/>
                        </a:rPr>
                        <a:t> - Malczyce</a:t>
                      </a:r>
                      <a:r>
                        <a:rPr lang="pl-PL" sz="1100" u="none" strike="noStrike" dirty="0" smtClean="0">
                          <a:effectLst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wały przeciwpowodziowe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2340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km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smtClean="0">
                          <a:effectLst/>
                        </a:rPr>
                        <a:t>poldery przeciwpowodziowe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szt.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rzeka Odra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436,3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km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od ujścia Nysy Kłodzkiej do ujścia Warty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 smtClean="0">
                          <a:effectLst/>
                        </a:rPr>
                        <a:t>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pozostałe rzeki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13 712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km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bez Odry i rowów melioracyjnych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5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Zbiorniki retencyjne administrowane przez PGW WP RZGW we Wrocławiu </a:t>
            </a:r>
            <a:br>
              <a:rPr lang="pl-PL" dirty="0" smtClean="0"/>
            </a:br>
            <a:r>
              <a:rPr lang="pl-PL" dirty="0" smtClean="0"/>
              <a:t>od 1 stycznia 2018 r.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30270"/>
              </p:ext>
            </p:extLst>
          </p:nvPr>
        </p:nvGraphicFramePr>
        <p:xfrm>
          <a:off x="1979712" y="1419619"/>
          <a:ext cx="5400600" cy="31683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0953"/>
                <a:gridCol w="934722"/>
                <a:gridCol w="414020"/>
                <a:gridCol w="1136968"/>
                <a:gridCol w="1231716"/>
                <a:gridCol w="1042221"/>
              </a:tblGrid>
              <a:tr h="858959"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u="none" strike="noStrike" dirty="0">
                          <a:effectLst/>
                        </a:rPr>
                        <a:t> 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L.p.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Nazwa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u="none" strike="noStrike" dirty="0">
                          <a:effectLst/>
                        </a:rPr>
                        <a:t>Pojemność całkowita do poziomu Max PP </a:t>
                      </a:r>
                      <a:r>
                        <a:rPr lang="pl-PL" sz="900" u="none" strike="noStrike" dirty="0" smtClean="0">
                          <a:effectLst/>
                        </a:rPr>
                        <a:t/>
                      </a:r>
                      <a:br>
                        <a:rPr lang="pl-PL" sz="900" u="none" strike="noStrike" dirty="0" smtClean="0">
                          <a:effectLst/>
                        </a:rPr>
                      </a:br>
                      <a:r>
                        <a:rPr lang="pl-PL" sz="900" u="none" strike="noStrike" dirty="0" err="1" smtClean="0">
                          <a:effectLst/>
                        </a:rPr>
                        <a:t>Vc</a:t>
                      </a:r>
                      <a:endParaRPr lang="pl-PL" sz="9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900" u="none" strike="noStrike" dirty="0" smtClean="0">
                          <a:effectLst/>
                        </a:rPr>
                        <a:t>[</a:t>
                      </a:r>
                      <a:r>
                        <a:rPr lang="pl-PL" sz="900" u="none" strike="noStrike" dirty="0">
                          <a:effectLst/>
                        </a:rPr>
                        <a:t>mln m</a:t>
                      </a:r>
                      <a:r>
                        <a:rPr lang="pl-PL" sz="900" u="none" strike="noStrike" baseline="30000" dirty="0">
                          <a:effectLst/>
                        </a:rPr>
                        <a:t>3</a:t>
                      </a:r>
                      <a:r>
                        <a:rPr lang="pl-PL" sz="900" u="none" strike="noStrike" dirty="0">
                          <a:effectLst/>
                        </a:rPr>
                        <a:t>]</a:t>
                      </a:r>
                      <a:br>
                        <a:rPr lang="pl-PL" sz="900" u="none" strike="noStrike" dirty="0">
                          <a:effectLst/>
                        </a:rPr>
                      </a:b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Województwo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Zbiorniki retencyjne PGW WP RZGW we Wrocławiu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vert="vert27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Zbiorniki retencyjne RZGW we Wrocławiu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Topola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21,68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Kozielno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16,30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opolskie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Otmuchów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129,46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opolskie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Nysa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122,05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opolskie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Mietków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76,98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Dobromierz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11,35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Słup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38,05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3013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Bukówka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16,79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u="none" strike="noStrike" dirty="0">
                          <a:effectLst/>
                        </a:rPr>
                        <a:t>Sosnówka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14,84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  <a:tr h="2231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smtClean="0">
                          <a:effectLst/>
                        </a:rPr>
                        <a:t>Suma (1:9):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447,50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 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54" marR="8054" marT="80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123478"/>
            <a:ext cx="6059017" cy="421555"/>
          </a:xfrm>
        </p:spPr>
        <p:txBody>
          <a:bodyPr/>
          <a:lstStyle/>
          <a:p>
            <a:r>
              <a:rPr lang="pl-PL" dirty="0" smtClean="0"/>
              <a:t>Zbiorniki retencyjne przejęte przez </a:t>
            </a:r>
            <a:r>
              <a:rPr lang="pl-PL" dirty="0"/>
              <a:t>PGW WP RZGW we </a:t>
            </a:r>
            <a:r>
              <a:rPr lang="pl-PL" dirty="0" smtClean="0"/>
              <a:t>Wrocławiu z dniem 1 stycznia 2018 r.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8909"/>
              </p:ext>
            </p:extLst>
          </p:nvPr>
        </p:nvGraphicFramePr>
        <p:xfrm>
          <a:off x="2267744" y="1059582"/>
          <a:ext cx="4608512" cy="37773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4195"/>
                <a:gridCol w="837368"/>
                <a:gridCol w="813443"/>
                <a:gridCol w="813443"/>
                <a:gridCol w="708771"/>
                <a:gridCol w="861292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u="none" strike="noStrike" dirty="0">
                          <a:effectLst/>
                        </a:rPr>
                        <a:t> 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L.p.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Nazwa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Pojemność całkowita do poziomu Max PP [mln m</a:t>
                      </a:r>
                      <a:r>
                        <a:rPr lang="pl-PL" sz="700" u="none" strike="noStrike" baseline="30000" dirty="0">
                          <a:effectLst/>
                        </a:rPr>
                        <a:t>3</a:t>
                      </a:r>
                      <a:r>
                        <a:rPr lang="pl-PL" sz="700" u="none" strike="noStrike" dirty="0">
                          <a:effectLst/>
                        </a:rPr>
                        <a:t>]</a:t>
                      </a:r>
                      <a:br>
                        <a:rPr lang="pl-PL" sz="700" u="none" strike="noStrike" dirty="0">
                          <a:effectLst/>
                        </a:rPr>
                      </a:br>
                      <a:r>
                        <a:rPr lang="pl-PL" sz="700" u="none" strike="noStrike" dirty="0" err="1">
                          <a:effectLst/>
                        </a:rPr>
                        <a:t>Vc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Województwo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Zbiorniki retencyjne PGW WP RZGW we Wrocławiu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vert="vert270" anchor="ctr"/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Zbiorniki retencyjne dawnych </a:t>
                      </a:r>
                      <a:r>
                        <a:rPr lang="pl-PL" sz="1000" b="1" u="none" strike="noStrike" dirty="0" err="1">
                          <a:effectLst/>
                        </a:rPr>
                        <a:t>WZMiUW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1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Kobyla Góra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0,72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wielkopolskie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2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Rydzyna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0,96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wielkopolskie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3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Pakosław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1,01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wielkopolskie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4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Jutrosin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2,10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wielkopolskie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2568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5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err="1">
                          <a:effectLst/>
                        </a:rPr>
                        <a:t>Witoszówka</a:t>
                      </a:r>
                      <a:r>
                        <a:rPr lang="pl-PL" sz="900" b="1" u="none" strike="noStrike" dirty="0">
                          <a:effectLst/>
                        </a:rPr>
                        <a:t> II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0,15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6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Komorów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0,79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7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Łagiewniki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0,36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8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Stradomia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0,56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9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Nieszków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0,26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10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Przeworno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0,85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11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Mściwojów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1,35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12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Ryczeń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0,98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13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Czerwieńsk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0,12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lubuskie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 smtClean="0">
                          <a:effectLst/>
                        </a:rPr>
                        <a:t>14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Nowaki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0,77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opolskie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  <a:tr h="1948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smtClean="0">
                          <a:effectLst/>
                        </a:rPr>
                        <a:t>Suma (1:14):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10,98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 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6" marR="6216" marT="621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6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43949"/>
              </p:ext>
            </p:extLst>
          </p:nvPr>
        </p:nvGraphicFramePr>
        <p:xfrm>
          <a:off x="2051719" y="1203598"/>
          <a:ext cx="4968553" cy="38259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6752"/>
                <a:gridCol w="783846"/>
                <a:gridCol w="522564"/>
                <a:gridCol w="958034"/>
                <a:gridCol w="1035909"/>
                <a:gridCol w="971448"/>
              </a:tblGrid>
              <a:tr h="231689">
                <a:tc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L.p.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Nazwa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Pojemność całkowita do poziomu Max PP </a:t>
                      </a:r>
                      <a:r>
                        <a:rPr lang="pl-PL" sz="900" u="none" strike="noStrike" dirty="0" err="1" smtClean="0">
                          <a:effectLst/>
                        </a:rPr>
                        <a:t>Vc</a:t>
                      </a:r>
                      <a:r>
                        <a:rPr lang="pl-PL" sz="900" u="none" strike="noStrike" dirty="0" smtClean="0">
                          <a:effectLst/>
                        </a:rPr>
                        <a:t> [mln m</a:t>
                      </a:r>
                      <a:r>
                        <a:rPr lang="pl-PL" sz="900" u="none" strike="noStrike" baseline="30000" dirty="0" smtClean="0">
                          <a:effectLst/>
                        </a:rPr>
                        <a:t>3</a:t>
                      </a:r>
                      <a:r>
                        <a:rPr lang="pl-PL" sz="900" u="none" strike="noStrike" dirty="0" smtClean="0">
                          <a:effectLst/>
                        </a:rPr>
                        <a:t>]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Województwo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1689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Suche zbiorniki przeciwpowodziowe PGW WP RZGW we Wrocławiu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vert="vert27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 smtClean="0">
                          <a:effectLst/>
                        </a:rPr>
                        <a:t>Suche zbiorniki przeciwpowodziowe RZGW </a:t>
                      </a:r>
                      <a:r>
                        <a:rPr lang="pl-PL" sz="1000" b="1" u="none" strike="noStrike" dirty="0">
                          <a:effectLst/>
                        </a:rPr>
                        <a:t>we Wrocławiu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Międzygórze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0,83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2316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Stronie Śląskie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1,38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Bolków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0,87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Kaczorów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1,08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Świerzawa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1,77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Krzeszów 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0,61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Krzeszów II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0,52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Mysłakowice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3,56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Cieplice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4,93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dolnośląskie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Sobieszów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6,74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815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Mirsk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3,92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815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smtClean="0">
                          <a:effectLst/>
                        </a:rPr>
                        <a:t>Suma (1:11):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26,21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 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Suche </a:t>
                      </a:r>
                      <a:r>
                        <a:rPr lang="pl-PL" sz="900" b="1" u="none" strike="noStrike" dirty="0" err="1">
                          <a:effectLst/>
                        </a:rPr>
                        <a:t>zb.</a:t>
                      </a:r>
                      <a:r>
                        <a:rPr lang="pl-PL" sz="900" b="1" u="none" strike="noStrike" dirty="0">
                          <a:effectLst/>
                        </a:rPr>
                        <a:t> </a:t>
                      </a:r>
                      <a:r>
                        <a:rPr lang="pl-PL" sz="900" b="1" u="none" strike="noStrike" dirty="0" err="1">
                          <a:effectLst/>
                        </a:rPr>
                        <a:t>ppow</a:t>
                      </a:r>
                      <a:r>
                        <a:rPr lang="pl-PL" sz="900" b="1" u="none" strike="noStrike" dirty="0">
                          <a:effectLst/>
                        </a:rPr>
                        <a:t>. dawnych </a:t>
                      </a:r>
                      <a:r>
                        <a:rPr lang="pl-PL" sz="900" b="1" u="none" strike="noStrike" dirty="0" err="1">
                          <a:effectLst/>
                        </a:rPr>
                        <a:t>WZMiUW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Starczówek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0,33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Osina Mała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0,09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729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err="1">
                          <a:effectLst/>
                        </a:rPr>
                        <a:t>Służejówek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0,28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815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Nieszkowice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0,01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>
                          <a:effectLst/>
                        </a:rPr>
                        <a:t>dolnośląskie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1815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 smtClean="0">
                          <a:effectLst/>
                        </a:rPr>
                        <a:t>Suma (12:15):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b="1" u="none" strike="noStrike" dirty="0">
                          <a:effectLst/>
                        </a:rPr>
                        <a:t>0,70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 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  <a:tr h="3025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 smtClean="0">
                          <a:effectLst/>
                        </a:rPr>
                        <a:t>ŁĄCZNA POJEMNOŚĆ ZBIORNIKÓW RETENCYJNYCH I SUCHYCH PRZECIWPOWODZIOWYCH: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effectLst/>
                        </a:rPr>
                        <a:t>485,39 mln m</a:t>
                      </a:r>
                      <a:r>
                        <a:rPr lang="pl-PL" sz="1400" b="1" u="none" strike="noStrike" baseline="30000" dirty="0" smtClean="0">
                          <a:effectLst/>
                        </a:rPr>
                        <a:t>3</a:t>
                      </a:r>
                      <a:r>
                        <a:rPr lang="pl-PL" sz="1400" b="1" u="none" strike="noStrike" dirty="0">
                          <a:effectLst/>
                        </a:rPr>
                        <a:t> 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5" marR="8645" marT="8645" marB="0" anchor="ctr"/>
                </a:tc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339752" y="205982"/>
            <a:ext cx="6347051" cy="1213640"/>
          </a:xfrm>
        </p:spPr>
        <p:txBody>
          <a:bodyPr/>
          <a:lstStyle/>
          <a:p>
            <a:r>
              <a:rPr lang="pl-PL" sz="2000" dirty="0" smtClean="0"/>
              <a:t>Suche zbiorniki pr</a:t>
            </a:r>
            <a:r>
              <a:rPr lang="pl-PL" sz="2000" dirty="0"/>
              <a:t>zeciwpowodziowe</a:t>
            </a:r>
            <a:r>
              <a:rPr lang="pl-PL" sz="2000" dirty="0" smtClean="0"/>
              <a:t> PGW </a:t>
            </a:r>
            <a:r>
              <a:rPr lang="pl-PL" sz="2000" dirty="0"/>
              <a:t>WP RZGW we </a:t>
            </a:r>
            <a:r>
              <a:rPr lang="pl-PL" sz="2000" dirty="0" smtClean="0"/>
              <a:t>Wrocławiu (w tym przejęte od </a:t>
            </a:r>
            <a:r>
              <a:rPr lang="pl-PL" sz="2000" dirty="0" err="1" smtClean="0"/>
              <a:t>WZMiUW</a:t>
            </a:r>
            <a:r>
              <a:rPr lang="pl-PL" sz="2000" dirty="0" smtClean="0"/>
              <a:t>) </a:t>
            </a:r>
            <a:br>
              <a:rPr lang="pl-PL" sz="2000" dirty="0" smtClean="0"/>
            </a:br>
            <a:r>
              <a:rPr lang="pl-PL" sz="2000" dirty="0" smtClean="0"/>
              <a:t>z dniem 1 stycznia 2018 r.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803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www.wody.gov.pl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2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6" y="205982"/>
            <a:ext cx="6059017" cy="709584"/>
          </a:xfrm>
        </p:spPr>
        <p:txBody>
          <a:bodyPr/>
          <a:lstStyle/>
          <a:p>
            <a:r>
              <a:rPr lang="pl-PL" sz="1600" b="1" dirty="0"/>
              <a:t>INFORMACJA O SYTUACJI METEOROLOGICZNO- </a:t>
            </a:r>
            <a:r>
              <a:rPr lang="pl-PL" sz="1600" b="1" dirty="0" smtClean="0"/>
              <a:t>HYDROLOGICZNEJ</a:t>
            </a:r>
            <a:br>
              <a:rPr lang="pl-PL" sz="1600" b="1" dirty="0" smtClean="0"/>
            </a:br>
            <a:r>
              <a:rPr lang="pl-PL" sz="1400" b="1" dirty="0" smtClean="0"/>
              <a:t>na obszarze administrowanym przez Regionalny Zarząd Gospodarki Wodnej </a:t>
            </a:r>
            <a:r>
              <a:rPr lang="pl-PL" sz="1400" b="1" dirty="0"/>
              <a:t>we Wrocławiu z </a:t>
            </a:r>
            <a:r>
              <a:rPr lang="pl-PL" sz="1400" b="1" dirty="0" smtClean="0"/>
              <a:t>dnia 20 </a:t>
            </a:r>
            <a:r>
              <a:rPr lang="pl-PL" sz="1400" b="1" dirty="0"/>
              <a:t>marca 2018 r</a:t>
            </a:r>
            <a:r>
              <a:rPr lang="pl-PL" sz="1400" b="1" dirty="0" smtClean="0"/>
              <a:t>. </a:t>
            </a:r>
            <a:endParaRPr lang="pl-PL" sz="1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84355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pl-PL" sz="1200" b="1" dirty="0" smtClean="0">
                <a:solidFill>
                  <a:srgbClr val="002060"/>
                </a:solidFill>
              </a:rPr>
              <a:t>Aktualna </a:t>
            </a:r>
            <a:r>
              <a:rPr lang="pl-PL" sz="1200" b="1" dirty="0">
                <a:solidFill>
                  <a:srgbClr val="002060"/>
                </a:solidFill>
              </a:rPr>
              <a:t>sytuacja </a:t>
            </a:r>
            <a:r>
              <a:rPr lang="pl-PL" sz="1200" b="1" dirty="0" smtClean="0">
                <a:solidFill>
                  <a:srgbClr val="002060"/>
                </a:solidFill>
              </a:rPr>
              <a:t>hydrologiczno-meteorologiczna </a:t>
            </a:r>
          </a:p>
          <a:p>
            <a:pPr marL="90488" algn="just"/>
            <a:r>
              <a:rPr lang="pl-PL" sz="1200" b="1" dirty="0" smtClean="0">
                <a:solidFill>
                  <a:srgbClr val="002060"/>
                </a:solidFill>
              </a:rPr>
              <a:t>a) Sytuacja hydrologiczna </a:t>
            </a:r>
          </a:p>
          <a:p>
            <a:pPr marL="90488" algn="just"/>
            <a:r>
              <a:rPr lang="pl-PL" sz="1200" dirty="0" smtClean="0">
                <a:solidFill>
                  <a:srgbClr val="002060"/>
                </a:solidFill>
              </a:rPr>
              <a:t>Stany </a:t>
            </a:r>
            <a:r>
              <a:rPr lang="pl-PL" sz="1200" dirty="0">
                <a:solidFill>
                  <a:srgbClr val="002060"/>
                </a:solidFill>
              </a:rPr>
              <a:t>wód na wodowskazach środkowej Odry </a:t>
            </a:r>
            <a:r>
              <a:rPr lang="pl-PL" sz="1200" dirty="0" smtClean="0">
                <a:solidFill>
                  <a:srgbClr val="002060"/>
                </a:solidFill>
              </a:rPr>
              <a:t>i Odry granicznej układają </a:t>
            </a:r>
            <a:r>
              <a:rPr lang="pl-PL" sz="1200" dirty="0">
                <a:solidFill>
                  <a:srgbClr val="002060"/>
                </a:solidFill>
              </a:rPr>
              <a:t>się w strefie stanów średnich. </a:t>
            </a:r>
            <a:r>
              <a:rPr lang="pl-PL" sz="1200" dirty="0" smtClean="0">
                <a:solidFill>
                  <a:srgbClr val="002060"/>
                </a:solidFill>
              </a:rPr>
              <a:t>Stany </a:t>
            </a:r>
            <a:r>
              <a:rPr lang="pl-PL" sz="1200" dirty="0">
                <a:solidFill>
                  <a:srgbClr val="002060"/>
                </a:solidFill>
              </a:rPr>
              <a:t>wód na wodowskazach w dorzeczu środkowej Odry układają się w strefie stanów </a:t>
            </a:r>
            <a:r>
              <a:rPr lang="pl-PL" sz="1200" dirty="0" smtClean="0">
                <a:solidFill>
                  <a:srgbClr val="002060"/>
                </a:solidFill>
              </a:rPr>
              <a:t>niskich </a:t>
            </a:r>
            <a:r>
              <a:rPr lang="pl-PL" sz="1200" dirty="0" smtClean="0">
                <a:solidFill>
                  <a:srgbClr val="002060"/>
                </a:solidFill>
              </a:rPr>
              <a:t>i</a:t>
            </a:r>
            <a:r>
              <a:rPr lang="pl-PL" sz="1200" dirty="0" smtClean="0">
                <a:solidFill>
                  <a:srgbClr val="002060"/>
                </a:solidFill>
              </a:rPr>
              <a:t> średnich.</a:t>
            </a:r>
            <a:endParaRPr lang="pl-PL" sz="1200" dirty="0">
              <a:solidFill>
                <a:srgbClr val="002060"/>
              </a:solidFill>
            </a:endParaRPr>
          </a:p>
          <a:p>
            <a:pPr marL="90488" algn="just"/>
            <a:r>
              <a:rPr lang="pl-PL" sz="1200" b="1" dirty="0" smtClean="0">
                <a:solidFill>
                  <a:srgbClr val="002060"/>
                </a:solidFill>
              </a:rPr>
              <a:t>b) Sytuacja meteorologiczna</a:t>
            </a:r>
          </a:p>
          <a:p>
            <a:pPr marL="90488" algn="just"/>
            <a:r>
              <a:rPr lang="pl-PL" sz="1200" dirty="0" smtClean="0">
                <a:solidFill>
                  <a:srgbClr val="002060"/>
                </a:solidFill>
              </a:rPr>
              <a:t>Odra </a:t>
            </a:r>
            <a:r>
              <a:rPr lang="pl-PL" sz="1200" dirty="0">
                <a:solidFill>
                  <a:srgbClr val="002060"/>
                </a:solidFill>
              </a:rPr>
              <a:t>skanalizowana wolna od lodu. W kanałach śluzowych występuje cienka pokrywa lodowa do 70% powierzchni. We Wrocławiu w </a:t>
            </a:r>
            <a:r>
              <a:rPr lang="pl-PL" sz="1200" dirty="0" smtClean="0">
                <a:solidFill>
                  <a:srgbClr val="002060"/>
                </a:solidFill>
              </a:rPr>
              <a:t>Kanale Żeglugowym </a:t>
            </a:r>
            <a:r>
              <a:rPr lang="pl-PL" sz="1200" dirty="0">
                <a:solidFill>
                  <a:srgbClr val="002060"/>
                </a:solidFill>
              </a:rPr>
              <a:t>występuje cienka pokrywa lodowa do 100% powierzchni, na Starej Odrze oraz w Kanale Powodziowym i w Kanale Miejskim brak zjawisk lodowych. Odra swobodnie płynąca wolna od lodu. </a:t>
            </a:r>
            <a:endParaRPr lang="pl-PL" sz="1200" dirty="0" smtClean="0">
              <a:solidFill>
                <a:srgbClr val="002060"/>
              </a:solidFill>
            </a:endParaRPr>
          </a:p>
          <a:p>
            <a:pPr marL="90488" algn="just"/>
            <a:r>
              <a:rPr lang="pl-PL" sz="1200" dirty="0" smtClean="0">
                <a:solidFill>
                  <a:srgbClr val="002060"/>
                </a:solidFill>
              </a:rPr>
              <a:t>Lodołamacz </a:t>
            </a:r>
            <a:r>
              <a:rPr lang="pl-PL" sz="1200" dirty="0">
                <a:solidFill>
                  <a:srgbClr val="002060"/>
                </a:solidFill>
              </a:rPr>
              <a:t>„Borsuk” stacjonuje w górnym stanowisku śluzy Brzeg Dolny (km 281,6</a:t>
            </a:r>
            <a:r>
              <a:rPr lang="pl-PL" sz="1200" dirty="0" smtClean="0">
                <a:solidFill>
                  <a:srgbClr val="002060"/>
                </a:solidFill>
              </a:rPr>
              <a:t>).</a:t>
            </a:r>
          </a:p>
          <a:p>
            <a:pPr marL="90488" algn="just"/>
            <a:endParaRPr lang="pl-PL" sz="1200" dirty="0" smtClean="0">
              <a:solidFill>
                <a:srgbClr val="002060"/>
              </a:solidFill>
            </a:endParaRPr>
          </a:p>
          <a:p>
            <a:pPr marL="90488" algn="just"/>
            <a:r>
              <a:rPr lang="pl-PL" sz="1200" dirty="0" smtClean="0">
                <a:solidFill>
                  <a:srgbClr val="002060"/>
                </a:solidFill>
              </a:rPr>
              <a:t>Na rzekach w dorzeczu Środkowej Odry nie ma zjawisk lodowych.</a:t>
            </a:r>
          </a:p>
          <a:p>
            <a:pPr marL="90488" algn="just"/>
            <a:r>
              <a:rPr lang="pl-PL" sz="1200" dirty="0" smtClean="0">
                <a:solidFill>
                  <a:srgbClr val="002060"/>
                </a:solidFill>
              </a:rPr>
              <a:t>W </a:t>
            </a:r>
            <a:r>
              <a:rPr lang="pl-PL" sz="1200" dirty="0">
                <a:solidFill>
                  <a:srgbClr val="002060"/>
                </a:solidFill>
              </a:rPr>
              <a:t>regionie górnej i środkowej Odry występuje pokrywa śnieżna, maksymalna do 98 cm grubości w zlewni Bobru (Śnieżka).</a:t>
            </a:r>
          </a:p>
          <a:p>
            <a:pPr marL="228600" lvl="0" indent="-228600">
              <a:buAutoNum type="arabicPeriod"/>
            </a:pPr>
            <a:endParaRPr lang="pl-PL" sz="1200" b="1" dirty="0" smtClean="0">
              <a:solidFill>
                <a:srgbClr val="002060"/>
              </a:solidFill>
            </a:endParaRPr>
          </a:p>
          <a:p>
            <a:pPr marL="228600" lvl="0" indent="-228600">
              <a:buFont typeface="+mj-lt"/>
              <a:buAutoNum type="arabicPeriod" startAt="2"/>
            </a:pPr>
            <a:r>
              <a:rPr lang="pl-PL" sz="1200" b="1" dirty="0" smtClean="0">
                <a:solidFill>
                  <a:srgbClr val="002060"/>
                </a:solidFill>
              </a:rPr>
              <a:t>Informacja o </a:t>
            </a:r>
            <a:r>
              <a:rPr lang="pl-PL" sz="1200" b="1" dirty="0">
                <a:solidFill>
                  <a:srgbClr val="002060"/>
                </a:solidFill>
              </a:rPr>
              <a:t>żeglowności rzek </a:t>
            </a:r>
            <a:r>
              <a:rPr lang="pl-PL" sz="1200" b="1" dirty="0" smtClean="0">
                <a:solidFill>
                  <a:srgbClr val="002060"/>
                </a:solidFill>
              </a:rPr>
              <a:t>na drogach wodnych</a:t>
            </a:r>
          </a:p>
          <a:p>
            <a:pPr marL="90488" lvl="0" algn="just"/>
            <a:r>
              <a:rPr lang="pl-PL" sz="1200" dirty="0" smtClean="0">
                <a:solidFill>
                  <a:srgbClr val="002060"/>
                </a:solidFill>
              </a:rPr>
              <a:t>Zamknięta </a:t>
            </a:r>
            <a:r>
              <a:rPr lang="pl-PL" sz="1200" dirty="0">
                <a:solidFill>
                  <a:srgbClr val="002060"/>
                </a:solidFill>
              </a:rPr>
              <a:t>jest żegluga na wszystkich fragmentach Odrzańskiej Drogi Wodnej na odcinku od ujścia Nysy Kłodzkiej (km 181,30) do ujścia Warty (km 617,60). </a:t>
            </a:r>
            <a:r>
              <a:rPr lang="pl-PL" sz="1200" dirty="0" smtClean="0">
                <a:solidFill>
                  <a:srgbClr val="002060"/>
                </a:solidFill>
              </a:rPr>
              <a:t>Komunikaty </a:t>
            </a:r>
            <a:r>
              <a:rPr lang="pl-PL" sz="1200" dirty="0">
                <a:solidFill>
                  <a:srgbClr val="002060"/>
                </a:solidFill>
              </a:rPr>
              <a:t>nawigacyjne </a:t>
            </a:r>
            <a:r>
              <a:rPr lang="pl-PL" sz="1200" u="sng" dirty="0" smtClean="0">
                <a:solidFill>
                  <a:srgbClr val="002060"/>
                </a:solidFill>
              </a:rPr>
              <a:t>zamykające żeglugę </a:t>
            </a:r>
            <a:r>
              <a:rPr lang="pl-PL" sz="1200" dirty="0" smtClean="0">
                <a:solidFill>
                  <a:srgbClr val="002060"/>
                </a:solidFill>
              </a:rPr>
              <a:t>nr </a:t>
            </a:r>
            <a:r>
              <a:rPr lang="pl-PL" sz="1200" b="1" dirty="0">
                <a:solidFill>
                  <a:srgbClr val="002060"/>
                </a:solidFill>
              </a:rPr>
              <a:t>5/2018</a:t>
            </a:r>
            <a:r>
              <a:rPr lang="pl-PL" sz="1200" dirty="0">
                <a:solidFill>
                  <a:srgbClr val="002060"/>
                </a:solidFill>
              </a:rPr>
              <a:t> z </a:t>
            </a:r>
            <a:r>
              <a:rPr lang="pl-PL" sz="1200" dirty="0" smtClean="0">
                <a:solidFill>
                  <a:srgbClr val="002060"/>
                </a:solidFill>
              </a:rPr>
              <a:t>dn. </a:t>
            </a:r>
            <a:r>
              <a:rPr lang="pl-PL" sz="1200" dirty="0">
                <a:solidFill>
                  <a:srgbClr val="002060"/>
                </a:solidFill>
              </a:rPr>
              <a:t>26.02.2018 r. i </a:t>
            </a:r>
            <a:r>
              <a:rPr lang="pl-PL" sz="1200" b="1" dirty="0">
                <a:solidFill>
                  <a:srgbClr val="002060"/>
                </a:solidFill>
              </a:rPr>
              <a:t>6/2018</a:t>
            </a:r>
            <a:r>
              <a:rPr lang="pl-PL" sz="1200" dirty="0">
                <a:solidFill>
                  <a:srgbClr val="002060"/>
                </a:solidFill>
              </a:rPr>
              <a:t> z </a:t>
            </a:r>
            <a:r>
              <a:rPr lang="pl-PL" sz="1200" dirty="0" smtClean="0">
                <a:solidFill>
                  <a:srgbClr val="002060"/>
                </a:solidFill>
              </a:rPr>
              <a:t>dn. </a:t>
            </a:r>
            <a:r>
              <a:rPr lang="pl-PL" sz="1200" dirty="0">
                <a:solidFill>
                  <a:srgbClr val="002060"/>
                </a:solidFill>
              </a:rPr>
              <a:t>28.02.2018 r. </a:t>
            </a:r>
            <a:r>
              <a:rPr lang="pl-PL" sz="1200" dirty="0" smtClean="0">
                <a:solidFill>
                  <a:srgbClr val="002060"/>
                </a:solidFill>
              </a:rPr>
              <a:t>znajdują się na stronie PGW WP RZGW we Wrocławiu. </a:t>
            </a:r>
            <a:r>
              <a:rPr lang="pl-PL" sz="1200" dirty="0" smtClean="0">
                <a:solidFill>
                  <a:srgbClr val="002060"/>
                </a:solidFill>
              </a:rPr>
              <a:t>Komunikat </a:t>
            </a:r>
            <a:r>
              <a:rPr lang="pl-PL" sz="1200" dirty="0">
                <a:solidFill>
                  <a:srgbClr val="002060"/>
                </a:solidFill>
              </a:rPr>
              <a:t>nawigacyjny nr </a:t>
            </a:r>
            <a:r>
              <a:rPr lang="pl-PL" sz="1200" b="1" dirty="0">
                <a:solidFill>
                  <a:srgbClr val="002060"/>
                </a:solidFill>
              </a:rPr>
              <a:t>4/2018</a:t>
            </a:r>
            <a:r>
              <a:rPr lang="pl-PL" sz="1200" dirty="0">
                <a:solidFill>
                  <a:srgbClr val="002060"/>
                </a:solidFill>
              </a:rPr>
              <a:t> z dnia 20.02.2018 r. dotyczący terminu otwarcia odcinka od Brzegu Dolnego do </a:t>
            </a:r>
            <a:r>
              <a:rPr lang="pl-PL" sz="1200" dirty="0" smtClean="0">
                <a:solidFill>
                  <a:srgbClr val="002060"/>
                </a:solidFill>
              </a:rPr>
              <a:t>Malczyc</a:t>
            </a:r>
            <a:r>
              <a:rPr lang="pl-PL" sz="1200" dirty="0" smtClean="0">
                <a:solidFill>
                  <a:srgbClr val="002060"/>
                </a:solidFill>
              </a:rPr>
              <a:t>.</a:t>
            </a:r>
          </a:p>
          <a:p>
            <a:pPr marL="90488" lvl="0" algn="just"/>
            <a:r>
              <a:rPr lang="pl-PL" sz="1200" dirty="0" smtClean="0">
                <a:solidFill>
                  <a:srgbClr val="002060"/>
                </a:solidFill>
              </a:rPr>
              <a:t>Otworzono dla żeglugi odcinek Odry </a:t>
            </a:r>
            <a:r>
              <a:rPr lang="pl-PL" sz="1200" dirty="0">
                <a:solidFill>
                  <a:srgbClr val="002060"/>
                </a:solidFill>
              </a:rPr>
              <a:t>swobodnie płynącej od km 423,00 do km 542,40 (Ujście Nysy Łużyckiej</a:t>
            </a:r>
            <a:r>
              <a:rPr lang="pl-PL" sz="1200" dirty="0" smtClean="0">
                <a:solidFill>
                  <a:srgbClr val="002060"/>
                </a:solidFill>
              </a:rPr>
              <a:t>) na terenie NW Nowej Soli i NW Krosno Odrzańskie</a:t>
            </a:r>
            <a:endParaRPr lang="pl-PL" sz="1200" dirty="0" smtClean="0">
              <a:solidFill>
                <a:srgbClr val="002060"/>
              </a:solidFill>
            </a:endParaRPr>
          </a:p>
          <a:p>
            <a:pPr marL="90488" lvl="0" algn="just"/>
            <a:endParaRPr lang="pl-PL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51520" y="915566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 startAt="3"/>
            </a:pPr>
            <a:r>
              <a:rPr lang="pl-PL" sz="1200" b="1" dirty="0">
                <a:solidFill>
                  <a:srgbClr val="002060"/>
                </a:solidFill>
              </a:rPr>
              <a:t>Informacja o </a:t>
            </a:r>
            <a:r>
              <a:rPr lang="pl-PL" sz="1200" b="1" dirty="0" smtClean="0">
                <a:solidFill>
                  <a:srgbClr val="002060"/>
                </a:solidFill>
              </a:rPr>
              <a:t>zbiornikach retencyjnych</a:t>
            </a:r>
          </a:p>
          <a:p>
            <a:endParaRPr lang="pl-PL" sz="1200" dirty="0" smtClean="0">
              <a:solidFill>
                <a:srgbClr val="002060"/>
              </a:solidFill>
            </a:endParaRPr>
          </a:p>
          <a:p>
            <a:pPr marL="180975" algn="just"/>
            <a:r>
              <a:rPr lang="pl-PL" sz="1200" dirty="0" smtClean="0">
                <a:solidFill>
                  <a:srgbClr val="002060"/>
                </a:solidFill>
              </a:rPr>
              <a:t>Zbiorniki </a:t>
            </a:r>
            <a:r>
              <a:rPr lang="pl-PL" sz="1200" dirty="0">
                <a:solidFill>
                  <a:srgbClr val="002060"/>
                </a:solidFill>
              </a:rPr>
              <a:t>posiadają wolne pojemności powodziowe i dodatkowe. Na zbiornikach występuje pokrywa lodowa – Bukówka </a:t>
            </a:r>
            <a:br>
              <a:rPr lang="pl-PL" sz="1200" dirty="0">
                <a:solidFill>
                  <a:srgbClr val="002060"/>
                </a:solidFill>
              </a:rPr>
            </a:br>
            <a:r>
              <a:rPr lang="pl-PL" sz="1200" dirty="0">
                <a:solidFill>
                  <a:srgbClr val="002060"/>
                </a:solidFill>
              </a:rPr>
              <a:t>i Dobromierz – 100%, Topola, Kozielno, Słup – 80%, Sosnówka – 50%, Mietków – 30%, Otmuchów i Nysa lód brzegowy. Maksymalna grubość pokrywy lodowej dochodzi do </a:t>
            </a:r>
            <a:r>
              <a:rPr lang="pl-PL" sz="1200" dirty="0" smtClean="0">
                <a:solidFill>
                  <a:srgbClr val="002060"/>
                </a:solidFill>
              </a:rPr>
              <a:t>ok. </a:t>
            </a:r>
            <a:r>
              <a:rPr lang="pl-PL" sz="1200" dirty="0">
                <a:solidFill>
                  <a:srgbClr val="002060"/>
                </a:solidFill>
              </a:rPr>
              <a:t>20 cm. </a:t>
            </a:r>
            <a:endParaRPr lang="pl-PL" sz="1200" dirty="0" smtClean="0">
              <a:solidFill>
                <a:srgbClr val="002060"/>
              </a:solidFill>
            </a:endParaRPr>
          </a:p>
          <a:p>
            <a:pPr marL="180975" algn="just"/>
            <a:endParaRPr lang="pl-PL" sz="1200" dirty="0">
              <a:solidFill>
                <a:srgbClr val="002060"/>
              </a:solidFill>
            </a:endParaRPr>
          </a:p>
          <a:p>
            <a:pPr marL="180975" algn="just"/>
            <a:r>
              <a:rPr lang="pl-PL" sz="1200" dirty="0" smtClean="0">
                <a:solidFill>
                  <a:srgbClr val="002060"/>
                </a:solidFill>
              </a:rPr>
              <a:t>Zbiorniki </a:t>
            </a:r>
            <a:r>
              <a:rPr lang="pl-PL" sz="1200" dirty="0">
                <a:solidFill>
                  <a:srgbClr val="002060"/>
                </a:solidFill>
              </a:rPr>
              <a:t>pracują w normalnym trybie eksploatacji. Dopływy do zbiorników kształtują się w strefie stanów średnich. Urządzenia upustowe są drożne, urządzenia manewrowe są sprawne. Suche zbiorniki przeciwpowodziowe nie piętrzą wody. Poldery nie piętrzą wody.</a:t>
            </a:r>
          </a:p>
          <a:p>
            <a:pPr marL="228600" lvl="0" indent="-228600">
              <a:buFont typeface="+mj-lt"/>
              <a:buAutoNum type="arabicPeriod" startAt="2"/>
            </a:pPr>
            <a:endParaRPr lang="pl-PL" sz="1200" b="1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pl-PL" sz="1200" b="1" dirty="0" smtClean="0">
                <a:solidFill>
                  <a:srgbClr val="002060"/>
                </a:solidFill>
              </a:rPr>
              <a:t>Inne informacje</a:t>
            </a:r>
            <a:endParaRPr lang="pl-PL" sz="1200" b="1" dirty="0">
              <a:solidFill>
                <a:srgbClr val="002060"/>
              </a:solidFill>
            </a:endParaRPr>
          </a:p>
          <a:p>
            <a:pPr lvl="0"/>
            <a:endParaRPr lang="pl-PL" sz="1200" dirty="0">
              <a:solidFill>
                <a:srgbClr val="002060"/>
              </a:solidFill>
            </a:endParaRPr>
          </a:p>
          <a:p>
            <a:pPr marL="180975" algn="just"/>
            <a:r>
              <a:rPr lang="pl-PL" sz="1200" dirty="0">
                <a:solidFill>
                  <a:srgbClr val="002060"/>
                </a:solidFill>
              </a:rPr>
              <a:t>RZGW we Wrocławiu na bieżąco monitoruje, przy pomocy własnych służb terenowych, sytuację na rzekach i urządzeniach wodnych. Lodołamacz „Borsuk” zakończył pogotowie lodowe </a:t>
            </a:r>
            <a:r>
              <a:rPr lang="pl-PL" sz="1200" dirty="0" smtClean="0">
                <a:solidFill>
                  <a:srgbClr val="002060"/>
                </a:solidFill>
              </a:rPr>
              <a:t/>
            </a:r>
            <a:br>
              <a:rPr lang="pl-PL" sz="1200" dirty="0" smtClean="0">
                <a:solidFill>
                  <a:srgbClr val="002060"/>
                </a:solidFill>
              </a:rPr>
            </a:br>
            <a:r>
              <a:rPr lang="pl-PL" sz="1200" dirty="0" smtClean="0">
                <a:solidFill>
                  <a:srgbClr val="002060"/>
                </a:solidFill>
              </a:rPr>
              <a:t>z </a:t>
            </a:r>
            <a:r>
              <a:rPr lang="pl-PL" sz="1200" dirty="0">
                <a:solidFill>
                  <a:srgbClr val="002060"/>
                </a:solidFill>
              </a:rPr>
              <a:t>dniem 15 marca 2018 r. w związku z zanikiem zjawisk lodowych na rzece Odrze.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2627786" y="205982"/>
            <a:ext cx="6059017" cy="709584"/>
          </a:xfrm>
        </p:spPr>
        <p:txBody>
          <a:bodyPr/>
          <a:lstStyle/>
          <a:p>
            <a:r>
              <a:rPr lang="pl-PL" sz="1600" b="1" dirty="0"/>
              <a:t>INFORMACJA O SYTUACJI METEOROLOGICZNO- </a:t>
            </a:r>
            <a:r>
              <a:rPr lang="pl-PL" sz="1600" b="1" dirty="0" smtClean="0"/>
              <a:t>HYDROLOGICZNEJ</a:t>
            </a:r>
            <a:br>
              <a:rPr lang="pl-PL" sz="1600" b="1" dirty="0" smtClean="0"/>
            </a:br>
            <a:r>
              <a:rPr lang="pl-PL" sz="1400" b="1" dirty="0" smtClean="0"/>
              <a:t>na obszarze administrowanym przez Regionalny Zarząd Gospodarki Wodnej </a:t>
            </a:r>
            <a:r>
              <a:rPr lang="pl-PL" sz="1400" b="1" dirty="0"/>
              <a:t>we Wrocławiu z </a:t>
            </a:r>
            <a:r>
              <a:rPr lang="pl-PL" sz="1400" b="1" dirty="0" smtClean="0"/>
              <a:t>dnia 20 </a:t>
            </a:r>
            <a:r>
              <a:rPr lang="pl-PL" sz="1400" b="1" dirty="0"/>
              <a:t>marca 2018 r</a:t>
            </a:r>
            <a:r>
              <a:rPr lang="pl-PL" sz="1400" b="1" dirty="0" smtClean="0"/>
              <a:t>. </a:t>
            </a:r>
            <a:endParaRPr lang="pl-PL" sz="14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12660"/>
              </p:ext>
            </p:extLst>
          </p:nvPr>
        </p:nvGraphicFramePr>
        <p:xfrm>
          <a:off x="4788024" y="1059582"/>
          <a:ext cx="4220126" cy="3830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341"/>
                <a:gridCol w="378645"/>
                <a:gridCol w="396257"/>
                <a:gridCol w="449090"/>
                <a:gridCol w="405061"/>
                <a:gridCol w="405061"/>
                <a:gridCol w="442486"/>
                <a:gridCol w="405061"/>
                <a:gridCol w="449090"/>
                <a:gridCol w="361034"/>
              </a:tblGrid>
              <a:tr h="15065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Zbiorniki retencyjne </a:t>
                      </a:r>
                      <a:endParaRPr lang="pl-PL" sz="8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065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dirty="0">
                          <a:effectLst/>
                        </a:rPr>
                        <a:t>Sytuacja na dzień 20.03.2018 r. na godz. 6:00 UTC (7:00 CET)</a:t>
                      </a:r>
                      <a:endParaRPr lang="pl-PL" sz="8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27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Zbiorniki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rzeka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Odpływ śr.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[m</a:t>
                      </a:r>
                      <a:r>
                        <a:rPr lang="pl-PL" sz="600" u="none" strike="noStrike" baseline="30000" dirty="0">
                          <a:effectLst/>
                        </a:rPr>
                        <a:t>3</a:t>
                      </a:r>
                      <a:r>
                        <a:rPr lang="pl-PL" sz="600" u="none" strike="noStrike" dirty="0">
                          <a:effectLst/>
                        </a:rPr>
                        <a:t>/s]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Dopływ śr.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[m</a:t>
                      </a:r>
                      <a:r>
                        <a:rPr lang="pl-PL" sz="600" u="none" strike="noStrike" baseline="30000" dirty="0">
                          <a:effectLst/>
                        </a:rPr>
                        <a:t>3</a:t>
                      </a:r>
                      <a:r>
                        <a:rPr lang="pl-PL" sz="600" u="none" strike="noStrike" dirty="0">
                          <a:effectLst/>
                        </a:rPr>
                        <a:t>/s]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Pojemność aktualna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[mln m</a:t>
                      </a:r>
                      <a:r>
                        <a:rPr lang="pl-PL" sz="600" u="none" strike="noStrike" baseline="30000" dirty="0">
                          <a:effectLst/>
                        </a:rPr>
                        <a:t>3</a:t>
                      </a:r>
                      <a:r>
                        <a:rPr lang="pl-PL" sz="600" u="none" strike="noStrike" dirty="0">
                          <a:effectLst/>
                        </a:rPr>
                        <a:t>]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Poj. przy NPP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[mln m</a:t>
                      </a:r>
                      <a:r>
                        <a:rPr lang="pl-PL" sz="600" u="none" strike="noStrike" baseline="30000" dirty="0">
                          <a:effectLst/>
                        </a:rPr>
                        <a:t>3</a:t>
                      </a:r>
                      <a:r>
                        <a:rPr lang="pl-PL" sz="600" u="none" strike="noStrike" dirty="0">
                          <a:effectLst/>
                        </a:rPr>
                        <a:t>]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Poj. przy Max PP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[mln m</a:t>
                      </a:r>
                      <a:r>
                        <a:rPr lang="pl-PL" sz="600" u="none" strike="noStrike" baseline="30000" dirty="0">
                          <a:effectLst/>
                        </a:rPr>
                        <a:t>3</a:t>
                      </a:r>
                      <a:r>
                        <a:rPr lang="pl-PL" sz="600" u="none" strike="noStrike" dirty="0">
                          <a:effectLst/>
                        </a:rPr>
                        <a:t>]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Pojemność </a:t>
                      </a:r>
                      <a:r>
                        <a:rPr lang="pl-PL" sz="600" u="none" strike="noStrike" dirty="0" err="1">
                          <a:effectLst/>
                        </a:rPr>
                        <a:t>powodz</a:t>
                      </a:r>
                      <a:r>
                        <a:rPr lang="pl-PL" sz="600" u="none" strike="noStrike" dirty="0">
                          <a:effectLst/>
                        </a:rPr>
                        <a:t>.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wymagana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[mln m</a:t>
                      </a:r>
                      <a:r>
                        <a:rPr lang="pl-PL" sz="600" u="none" strike="noStrike" baseline="30000" dirty="0">
                          <a:effectLst/>
                        </a:rPr>
                        <a:t>3</a:t>
                      </a:r>
                      <a:r>
                        <a:rPr lang="pl-PL" sz="600" u="none" strike="noStrike" dirty="0">
                          <a:effectLst/>
                        </a:rPr>
                        <a:t>]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Aktualna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poj. </a:t>
                      </a:r>
                      <a:r>
                        <a:rPr lang="pl-PL" sz="600" u="none" strike="noStrike" dirty="0" err="1">
                          <a:effectLst/>
                        </a:rPr>
                        <a:t>powodz</a:t>
                      </a:r>
                      <a:r>
                        <a:rPr lang="pl-PL" sz="600" u="none" strike="noStrike" dirty="0">
                          <a:effectLst/>
                        </a:rPr>
                        <a:t>.</a:t>
                      </a:r>
                      <a:br>
                        <a:rPr lang="pl-PL" sz="600" u="none" strike="noStrike" dirty="0">
                          <a:effectLst/>
                        </a:rPr>
                      </a:br>
                      <a:r>
                        <a:rPr lang="pl-PL" sz="600" u="none" strike="noStrike" dirty="0">
                          <a:effectLst/>
                        </a:rPr>
                        <a:t>[mln m</a:t>
                      </a:r>
                      <a:r>
                        <a:rPr lang="pl-PL" sz="600" u="none" strike="noStrike" baseline="30000" dirty="0">
                          <a:effectLst/>
                        </a:rPr>
                        <a:t>3</a:t>
                      </a:r>
                      <a:r>
                        <a:rPr lang="pl-PL" sz="600" u="none" strike="noStrike" dirty="0">
                          <a:effectLst/>
                        </a:rPr>
                        <a:t>]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>
                          <a:effectLst/>
                        </a:rPr>
                        <a:t>Pojemność powodz. do</a:t>
                      </a:r>
                      <a:br>
                        <a:rPr lang="pl-PL" sz="600" u="none" strike="noStrike">
                          <a:effectLst/>
                        </a:rPr>
                      </a:br>
                      <a:r>
                        <a:rPr lang="pl-PL" sz="600" u="none" strike="noStrike">
                          <a:effectLst/>
                        </a:rPr>
                        <a:t>wykorz. </a:t>
                      </a:r>
                      <a:br>
                        <a:rPr lang="pl-PL" sz="600" u="none" strike="noStrike">
                          <a:effectLst/>
                        </a:rPr>
                      </a:br>
                      <a:r>
                        <a:rPr lang="pl-PL" sz="600" u="none" strike="noStrike">
                          <a:effectLst/>
                        </a:rPr>
                        <a:t>[%]</a:t>
                      </a:r>
                      <a:endParaRPr lang="pl-PL" sz="6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Administrator obiektu</a:t>
                      </a:r>
                      <a:endParaRPr lang="pl-PL" sz="6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23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2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3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4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5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6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7= 6-5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8= 6-4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9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dirty="0">
                          <a:effectLst/>
                        </a:rPr>
                        <a:t>10</a:t>
                      </a:r>
                      <a:endParaRPr lang="pl-PL" sz="600" b="1" i="0" u="none" strike="noStrike" dirty="0">
                        <a:effectLst/>
                        <a:latin typeface="Arial"/>
                      </a:endParaRPr>
                    </a:p>
                  </a:txBody>
                  <a:tcPr marL="6607" marR="6607" marT="660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Topola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Nysa Kłodzka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9,50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11,92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16,39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16,5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21,7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5,2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5,3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102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RZGW we Wrocławiu</a:t>
                      </a:r>
                      <a:endParaRPr lang="pl-P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607" marR="6607" marT="6607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Kozielno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Nysa Kłodzka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9,10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9,50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12,82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12,9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16,3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3,4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3,5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103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Otmuchów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Nysa Kłodzka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14,38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9,17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54,56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59,0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129,5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70,5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74,9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106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Nysa 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Nysa Kłodzka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10,00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19,13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55,45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66,3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122,1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55,8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66,6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119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Słup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Nysa Szalona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1,07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1,07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18,85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23,6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38,1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14,5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19,2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133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Mietków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Bystrzyca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2,00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2,87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42,41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63,3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77,0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13,7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34,6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252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Dobromierz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Strzegomka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0,36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0,26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7,32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10,0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11,4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1,4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4,0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299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Bukówka 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Bóbr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0,55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0,41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9,34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12,9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16,8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3,9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7,4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192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Sosnówka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Czerwonka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0,20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0,05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7,26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10,9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14,8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3,9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7,6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194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Pilchowice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Bóbr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3,10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5,10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27,82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33,0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50,0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17,0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22,2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130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TAURON Ekoenergia sp. z o.o.</a:t>
                      </a:r>
                      <a:endParaRPr lang="pl-P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607" marR="6607" marT="6607" marB="0" vert="vert27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Złotniki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Kwisa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0,30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1,50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9,12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10,5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12,1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1,6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3,0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186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Leśna</a:t>
                      </a:r>
                      <a:br>
                        <a:rPr lang="pl-PL" sz="700" u="none" strike="noStrike">
                          <a:effectLst/>
                        </a:rPr>
                      </a:br>
                      <a:r>
                        <a:rPr lang="pl-PL" sz="700" u="none" strike="noStrike">
                          <a:effectLst/>
                        </a:rPr>
                        <a:t>Kwisa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1,30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0,60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7,28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8,0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16,8</a:t>
                      </a:r>
                      <a:endParaRPr lang="pl-PL" sz="700" b="1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8,8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9,5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108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98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Lubachów</a:t>
                      </a:r>
                      <a:br>
                        <a:rPr lang="pl-PL" sz="700" u="none" strike="noStrike" dirty="0">
                          <a:effectLst/>
                        </a:rPr>
                      </a:br>
                      <a:r>
                        <a:rPr lang="pl-PL" sz="700" u="none" strike="noStrike" dirty="0">
                          <a:effectLst/>
                        </a:rPr>
                        <a:t>Bystrzyca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0,30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0,91</a:t>
                      </a:r>
                      <a:endParaRPr lang="pl-PL" sz="700" b="0" i="0" u="none" strike="noStrike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4,27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5,8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6,8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1,0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2,5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263</a:t>
                      </a:r>
                      <a:endParaRPr lang="pl-PL" sz="700" b="0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2331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wartości stałe</a:t>
                      </a:r>
                      <a:endParaRPr lang="pl-PL" sz="700" b="1" i="0" u="none" strike="noStrike" dirty="0">
                        <a:effectLst/>
                        <a:latin typeface="Calibri"/>
                      </a:endParaRPr>
                    </a:p>
                  </a:txBody>
                  <a:tcPr marL="6607" marR="6607" marT="660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l-PL" sz="700" b="0" i="0" u="none" strike="noStrike"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700" b="0" i="0" u="none" strike="noStrike"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607" marR="6607" marT="6607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6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2627786" y="205982"/>
            <a:ext cx="6059017" cy="709584"/>
          </a:xfrm>
        </p:spPr>
        <p:txBody>
          <a:bodyPr/>
          <a:lstStyle/>
          <a:p>
            <a:r>
              <a:rPr lang="pl-PL" sz="1600" b="1" dirty="0"/>
              <a:t>INFORMACJA O SYTUACJI METEOROLOGICZNO- </a:t>
            </a:r>
            <a:r>
              <a:rPr lang="pl-PL" sz="1600" b="1" dirty="0" smtClean="0"/>
              <a:t>HYDROLOGICZNEJ</a:t>
            </a:r>
            <a:br>
              <a:rPr lang="pl-PL" sz="1600" b="1" dirty="0" smtClean="0"/>
            </a:br>
            <a:r>
              <a:rPr lang="pl-PL" sz="1400" b="1" dirty="0" smtClean="0"/>
              <a:t>na obszarze administrowanym przez Regionalny Zarząd Gospodarki Wodnej </a:t>
            </a:r>
            <a:r>
              <a:rPr lang="pl-PL" sz="1400" b="1" dirty="0"/>
              <a:t>we Wrocławiu z </a:t>
            </a:r>
            <a:r>
              <a:rPr lang="pl-PL" sz="1400" b="1" dirty="0" smtClean="0"/>
              <a:t>dnia 20 </a:t>
            </a:r>
            <a:r>
              <a:rPr lang="pl-PL" sz="1400" b="1" dirty="0"/>
              <a:t>marca 2018 r</a:t>
            </a:r>
            <a:r>
              <a:rPr lang="pl-PL" sz="1400" b="1" dirty="0" smtClean="0"/>
              <a:t>. </a:t>
            </a:r>
            <a:endParaRPr lang="pl-PL" sz="1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1590"/>
            <a:ext cx="4704523" cy="352839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4"/>
          <a:stretch/>
        </p:blipFill>
        <p:spPr>
          <a:xfrm>
            <a:off x="4866390" y="1131590"/>
            <a:ext cx="424211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Główny podmiot w gospodarce wodnej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127560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spcAft>
                <a:spcPts val="1200"/>
              </a:spcAft>
              <a:defRPr/>
            </a:pPr>
            <a:r>
              <a:rPr lang="pl-PL" sz="2000" kern="0" dirty="0" smtClean="0">
                <a:solidFill>
                  <a:srgbClr val="1F497D"/>
                </a:solidFill>
              </a:rPr>
              <a:t>Państwowe </a:t>
            </a:r>
            <a:r>
              <a:rPr lang="pl-PL" sz="2000" kern="0" dirty="0">
                <a:solidFill>
                  <a:srgbClr val="1F497D"/>
                </a:solidFill>
              </a:rPr>
              <a:t>Gospodarstwo Wodne Wody </a:t>
            </a:r>
            <a:r>
              <a:rPr lang="pl-PL" sz="2000" kern="0" dirty="0" smtClean="0">
                <a:solidFill>
                  <a:srgbClr val="1F497D"/>
                </a:solidFill>
              </a:rPr>
              <a:t>Polskie - główny podmiot odpowiedzialny </a:t>
            </a:r>
            <a:r>
              <a:rPr lang="pl-PL" sz="2000" kern="0" dirty="0">
                <a:solidFill>
                  <a:srgbClr val="1F497D"/>
                </a:solidFill>
              </a:rPr>
              <a:t>za gospodarkę wodną w naszym kraju. </a:t>
            </a:r>
            <a:endParaRPr lang="pl-PL" sz="2000" kern="0" dirty="0" smtClean="0">
              <a:solidFill>
                <a:srgbClr val="1F497D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31600093"/>
              </p:ext>
            </p:extLst>
          </p:nvPr>
        </p:nvGraphicFramePr>
        <p:xfrm>
          <a:off x="539552" y="2210579"/>
          <a:ext cx="8064896" cy="24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5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05979"/>
            <a:ext cx="6678488" cy="421555"/>
          </a:xfrm>
        </p:spPr>
        <p:txBody>
          <a:bodyPr/>
          <a:lstStyle/>
          <a:p>
            <a:pPr algn="l"/>
            <a:r>
              <a:rPr lang="pl-PL" dirty="0" smtClean="0"/>
              <a:t>Mapa obszarów działania RZGW i Zarządów Zlewni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43558"/>
            <a:ext cx="5761984" cy="407472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195736" y="2715766"/>
            <a:ext cx="1800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70C0"/>
                </a:solidFill>
              </a:rPr>
              <a:t>11 RZGW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70C0"/>
                </a:solidFill>
              </a:rPr>
              <a:t>50 Zarządów Zlewni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70C0"/>
                </a:solidFill>
              </a:rPr>
              <a:t>330 Nadzorów Wodnych</a:t>
            </a:r>
          </a:p>
          <a:p>
            <a:endParaRPr lang="pl-PL" sz="1200" dirty="0" smtClean="0">
              <a:solidFill>
                <a:srgbClr val="0070C0"/>
              </a:solidFill>
            </a:endParaRPr>
          </a:p>
          <a:p>
            <a:r>
              <a:rPr lang="pl-PL" sz="1200" b="1" dirty="0" smtClean="0">
                <a:solidFill>
                  <a:srgbClr val="0070C0"/>
                </a:solidFill>
              </a:rPr>
              <a:t>5 </a:t>
            </a:r>
            <a:r>
              <a:rPr lang="pl-PL" sz="1200" b="1" dirty="0">
                <a:solidFill>
                  <a:srgbClr val="0070C0"/>
                </a:solidFill>
              </a:rPr>
              <a:t>600 pracowników</a:t>
            </a:r>
            <a:endParaRPr lang="pl-PL" sz="1400" b="1" dirty="0">
              <a:solidFill>
                <a:srgbClr val="0070C0"/>
              </a:solidFill>
            </a:endParaRPr>
          </a:p>
          <a:p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9" t="15093" r="34306" b="13335"/>
          <a:stretch/>
        </p:blipFill>
        <p:spPr bwMode="auto">
          <a:xfrm>
            <a:off x="298829" y="1615898"/>
            <a:ext cx="189690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04" y="267494"/>
            <a:ext cx="3364220" cy="47543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6" y="205982"/>
            <a:ext cx="6059017" cy="637576"/>
          </a:xfrm>
          <a:solidFill>
            <a:schemeClr val="bg1"/>
          </a:solidFill>
        </p:spPr>
        <p:txBody>
          <a:bodyPr/>
          <a:lstStyle/>
          <a:p>
            <a:r>
              <a:rPr lang="pl-PL" sz="1800" b="1" dirty="0" smtClean="0"/>
              <a:t>Mapa – Zarządy Zlewni i Nadzory Wodne</a:t>
            </a:r>
            <a:br>
              <a:rPr lang="pl-PL" sz="1800" b="1" dirty="0" smtClean="0"/>
            </a:br>
            <a:r>
              <a:rPr lang="pl-PL" sz="1800" b="1" dirty="0" smtClean="0"/>
              <a:t>Regionalnego Zarządu Gospodarki Wodnej we Wrocławiu</a:t>
            </a:r>
            <a:endParaRPr lang="pl-PL" sz="1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5690148"/>
              </p:ext>
            </p:extLst>
          </p:nvPr>
        </p:nvGraphicFramePr>
        <p:xfrm>
          <a:off x="467544" y="1492563"/>
          <a:ext cx="25202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ostokąt 6"/>
          <p:cNvSpPr/>
          <p:nvPr/>
        </p:nvSpPr>
        <p:spPr>
          <a:xfrm>
            <a:off x="5436096" y="843558"/>
            <a:ext cx="115212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7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7494"/>
            <a:ext cx="3365400" cy="475606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6" y="205982"/>
            <a:ext cx="6059017" cy="637576"/>
          </a:xfrm>
          <a:solidFill>
            <a:schemeClr val="bg1"/>
          </a:solidFill>
        </p:spPr>
        <p:txBody>
          <a:bodyPr/>
          <a:lstStyle/>
          <a:p>
            <a:r>
              <a:rPr lang="pl-PL" sz="1800" b="1" dirty="0" smtClean="0"/>
              <a:t>Mapa - Zarządy </a:t>
            </a:r>
            <a:r>
              <a:rPr lang="pl-PL" sz="1800" b="1" dirty="0"/>
              <a:t>Zlewni</a:t>
            </a:r>
            <a:br>
              <a:rPr lang="pl-PL" sz="1800" b="1" dirty="0"/>
            </a:br>
            <a:r>
              <a:rPr lang="pl-PL" sz="1800" b="1" dirty="0"/>
              <a:t>Regionalnego Zarządu Gospodarki Wodnej we Wrocławiu</a:t>
            </a:r>
          </a:p>
        </p:txBody>
      </p:sp>
      <p:sp>
        <p:nvSpPr>
          <p:cNvPr id="3" name="Prostokąt 2"/>
          <p:cNvSpPr/>
          <p:nvPr/>
        </p:nvSpPr>
        <p:spPr>
          <a:xfrm>
            <a:off x="6660232" y="843558"/>
            <a:ext cx="1152128" cy="93610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987574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002060"/>
                </a:solidFill>
              </a:rPr>
              <a:t>Obszar działania RZGW we </a:t>
            </a:r>
            <a:r>
              <a:rPr lang="pl-PL" sz="1400" b="1" dirty="0" smtClean="0">
                <a:solidFill>
                  <a:srgbClr val="002060"/>
                </a:solidFill>
              </a:rPr>
              <a:t>Wrocławiu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zajmuje </a:t>
            </a:r>
            <a:r>
              <a:rPr lang="pl-PL" sz="1400" dirty="0">
                <a:solidFill>
                  <a:srgbClr val="002060"/>
                </a:solidFill>
              </a:rPr>
              <a:t>powierzchnię 35 tys. km² </a:t>
            </a:r>
          </a:p>
          <a:p>
            <a:pPr algn="ctr"/>
            <a:r>
              <a:rPr lang="pl-PL" sz="1400" dirty="0" smtClean="0">
                <a:solidFill>
                  <a:srgbClr val="002060"/>
                </a:solidFill>
              </a:rPr>
              <a:t>i </a:t>
            </a:r>
            <a:r>
              <a:rPr lang="pl-PL" sz="1400" dirty="0">
                <a:solidFill>
                  <a:srgbClr val="002060"/>
                </a:solidFill>
              </a:rPr>
              <a:t>obejmuje województwa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/>
          <a:stretch/>
        </p:blipFill>
        <p:spPr bwMode="auto">
          <a:xfrm>
            <a:off x="35496" y="1923678"/>
            <a:ext cx="4446960" cy="29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7493"/>
            <a:ext cx="3384376" cy="478287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6" y="205982"/>
            <a:ext cx="6059017" cy="637576"/>
          </a:xfrm>
          <a:solidFill>
            <a:schemeClr val="bg1"/>
          </a:solidFill>
        </p:spPr>
        <p:txBody>
          <a:bodyPr/>
          <a:lstStyle/>
          <a:p>
            <a:r>
              <a:rPr lang="pl-PL" sz="1800" b="1" dirty="0" smtClean="0"/>
              <a:t>Mapa – Nadzory </a:t>
            </a:r>
            <a:r>
              <a:rPr lang="pl-PL" sz="1800" b="1" dirty="0"/>
              <a:t>Wodne</a:t>
            </a:r>
            <a:br>
              <a:rPr lang="pl-PL" sz="1800" b="1" dirty="0"/>
            </a:br>
            <a:r>
              <a:rPr lang="pl-PL" sz="1800" b="1" dirty="0"/>
              <a:t>Regionalnego Zarządu Gospodarki Wodnej we Wrocławiu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98103358"/>
              </p:ext>
            </p:extLst>
          </p:nvPr>
        </p:nvGraphicFramePr>
        <p:xfrm>
          <a:off x="179512" y="1203598"/>
          <a:ext cx="30243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Prostokąt 11"/>
          <p:cNvSpPr/>
          <p:nvPr/>
        </p:nvSpPr>
        <p:spPr>
          <a:xfrm>
            <a:off x="5364088" y="843558"/>
            <a:ext cx="129614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Wody Polsk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1117</Words>
  <Application>Microsoft Office PowerPoint</Application>
  <PresentationFormat>Pokaz na ekranie (16:9)</PresentationFormat>
  <Paragraphs>446</Paragraphs>
  <Slides>14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Wody Polskie</vt:lpstr>
      <vt:lpstr>Organizacja PGW WP oraz aktualna sytuacja hydrologiczna</vt:lpstr>
      <vt:lpstr>INFORMACJA O SYTUACJI METEOROLOGICZNO- HYDROLOGICZNEJ na obszarze administrowanym przez Regionalny Zarząd Gospodarki Wodnej we Wrocławiu z dnia 20 marca 2018 r. </vt:lpstr>
      <vt:lpstr>INFORMACJA O SYTUACJI METEOROLOGICZNO- HYDROLOGICZNEJ na obszarze administrowanym przez Regionalny Zarząd Gospodarki Wodnej we Wrocławiu z dnia 20 marca 2018 r. </vt:lpstr>
      <vt:lpstr>INFORMACJA O SYTUACJI METEOROLOGICZNO- HYDROLOGICZNEJ na obszarze administrowanym przez Regionalny Zarząd Gospodarki Wodnej we Wrocławiu z dnia 20 marca 2018 r. </vt:lpstr>
      <vt:lpstr>Główny podmiot w gospodarce wodnej</vt:lpstr>
      <vt:lpstr>Mapa obszarów działania RZGW i Zarządów Zlewni</vt:lpstr>
      <vt:lpstr>Mapa – Zarządy Zlewni i Nadzory Wodne Regionalnego Zarządu Gospodarki Wodnej we Wrocławiu</vt:lpstr>
      <vt:lpstr>Mapa - Zarządy Zlewni Regionalnego Zarządu Gospodarki Wodnej we Wrocławiu</vt:lpstr>
      <vt:lpstr>Mapa – Nadzory Wodne Regionalnego Zarządu Gospodarki Wodnej we Wrocławiu</vt:lpstr>
      <vt:lpstr>Ewidencja istotnych dla gospodarki wodnej obiektów hydrotechnicznych na Odrze i w jej dorzeczu, administrowanych przez PGW WP RZGW we Wrocławiu</vt:lpstr>
      <vt:lpstr> Zbiorniki retencyjne administrowane przez PGW WP RZGW we Wrocławiu  od 1 stycznia 2018 r.</vt:lpstr>
      <vt:lpstr>Zbiorniki retencyjne przejęte przez PGW WP RZGW we Wrocławiu z dniem 1 stycznia 2018 r.</vt:lpstr>
      <vt:lpstr>Suche zbiorniki przeciwpowodziowe PGW WP RZGW we Wrocławiu (w tym przejęte od WZMiUW)  z dniem 1 stycznia 2018 r.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Daniel Kociołek</dc:creator>
  <cp:lastModifiedBy>Kamil Maćkowski</cp:lastModifiedBy>
  <cp:revision>79</cp:revision>
  <cp:lastPrinted>2018-03-20T06:02:49Z</cp:lastPrinted>
  <dcterms:created xsi:type="dcterms:W3CDTF">2018-01-02T10:35:02Z</dcterms:created>
  <dcterms:modified xsi:type="dcterms:W3CDTF">2018-03-20T06:49:58Z</dcterms:modified>
</cp:coreProperties>
</file>